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381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AB40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AB40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AB40"/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4A9BC294-FFE2-49D5-8D69-9E1BD2C41BD5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62" d="100"/>
          <a:sy n="162" d="100"/>
        </p:scale>
        <p:origin x="-304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883287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8" name="Shape 3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Change the background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0" name="Shape 3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Change the background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0" name="Shape 4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Changed the position of the sentences</a:t>
            </a:r>
          </a:p>
          <a:p>
            <a:pPr defTabSz="9144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 defTabSz="9144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more members we have the bigger will be the impact.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vice-design-network.org/sdgc/sdgc17" TargetMode="External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vice-design-network.org/chapters/chicago" TargetMode="External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http://www.service-design-network.org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11708" y="0"/>
            <a:ext cx="8520601" cy="2797175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half" idx="1"/>
          </p:nvPr>
        </p:nvSpPr>
        <p:spPr>
          <a:xfrm>
            <a:off x="311699" y="2834125"/>
            <a:ext cx="8520602" cy="2078476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  <a:lvl2pPr algn="ctr">
              <a:defRPr sz="2800"/>
            </a:lvl2pPr>
            <a:lvl3pPr algn="ctr">
              <a:defRPr sz="2800"/>
            </a:lvl3pPr>
            <a:lvl4pPr algn="ctr">
              <a:defRPr sz="2800"/>
            </a:lvl4pPr>
            <a:lvl5pPr algn="ctr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311699" y="0"/>
            <a:ext cx="8520602" cy="3069626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991275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6553200" y="4130471"/>
            <a:ext cx="2133600" cy="31839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685798" y="1383504"/>
            <a:ext cx="7772401" cy="1531200"/>
          </a:xfrm>
          <a:prstGeom prst="rect">
            <a:avLst/>
          </a:prstGeom>
        </p:spPr>
        <p:txBody>
          <a:bodyPr anchor="ctr"/>
          <a:lstStyle>
            <a:lvl1pPr algn="ctr">
              <a:defRPr sz="4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13" name="Shape 113"/>
          <p:cNvSpPr>
            <a:spLocks noGrp="1"/>
          </p:cNvSpPr>
          <p:nvPr>
            <p:ph type="body" sz="half" idx="1"/>
          </p:nvPr>
        </p:nvSpPr>
        <p:spPr>
          <a:xfrm>
            <a:off x="1371599" y="2914649"/>
            <a:ext cx="6400801" cy="2229001"/>
          </a:xfrm>
          <a:prstGeom prst="rect">
            <a:avLst/>
          </a:prstGeom>
        </p:spPr>
        <p:txBody>
          <a:bodyPr/>
          <a:lstStyle>
            <a:lvl1pPr algn="ctr">
              <a:spcBef>
                <a:spcPts val="500"/>
              </a:spcBef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>
              <a:spcBef>
                <a:spcPts val="500"/>
              </a:spcBef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>
              <a:spcBef>
                <a:spcPts val="500"/>
              </a:spcBef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>
              <a:spcBef>
                <a:spcPts val="500"/>
              </a:spcBef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>
              <a:spcBef>
                <a:spcPts val="500"/>
              </a:spcBef>
              <a:defRPr sz="2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xfrm>
            <a:off x="6553200" y="4406418"/>
            <a:ext cx="2133600" cy="248901"/>
          </a:xfrm>
          <a:prstGeom prst="rect">
            <a:avLst/>
          </a:prstGeom>
        </p:spPr>
        <p:txBody>
          <a:bodyPr lIns="41900" tIns="41900" rIns="41900" bIns="41900"/>
          <a:lstStyle>
            <a:lvl1pPr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DGC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5991819" y="5019695"/>
            <a:ext cx="30003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120000"/>
              </a:lnSpc>
              <a:defRPr sz="800">
                <a:solidFill>
                  <a:srgbClr val="675E50"/>
                </a:solidFill>
              </a:defRPr>
            </a:lvl1pPr>
          </a:lstStyle>
          <a:p>
            <a:pPr>
              <a:defRPr sz="1400">
                <a:solidFill>
                  <a:srgbClr val="000000"/>
                </a:solidFill>
              </a:defRPr>
            </a:pPr>
            <a:r>
              <a:rPr sz="800">
                <a:solidFill>
                  <a:srgbClr val="675E50"/>
                </a:solidFill>
              </a:rPr>
              <a:t>SDN Members’ Day 2014</a:t>
            </a:r>
          </a:p>
        </p:txBody>
      </p:sp>
      <p:sp>
        <p:nvSpPr>
          <p:cNvPr id="122" name="Shape 122"/>
          <p:cNvSpPr/>
          <p:nvPr/>
        </p:nvSpPr>
        <p:spPr>
          <a:xfrm>
            <a:off x="5991819" y="5019695"/>
            <a:ext cx="30003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120000"/>
              </a:lnSpc>
              <a:defRPr sz="800">
                <a:solidFill>
                  <a:srgbClr val="675E50"/>
                </a:solidFill>
              </a:defRPr>
            </a:lvl1pPr>
          </a:lstStyle>
          <a:p>
            <a:pPr>
              <a:defRPr sz="1400">
                <a:solidFill>
                  <a:srgbClr val="000000"/>
                </a:solidFill>
              </a:defRPr>
            </a:pPr>
            <a:r>
              <a:rPr sz="800">
                <a:solidFill>
                  <a:srgbClr val="675E50"/>
                </a:solidFill>
              </a:rPr>
              <a:t>SDN Members’ Day 2015</a:t>
            </a:r>
          </a:p>
        </p:txBody>
      </p:sp>
      <p:sp>
        <p:nvSpPr>
          <p:cNvPr id="123" name="Shape 123"/>
          <p:cNvSpPr/>
          <p:nvPr/>
        </p:nvSpPr>
        <p:spPr>
          <a:xfrm>
            <a:off x="0" y="4868912"/>
            <a:ext cx="9144000" cy="2751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142751" y="4917600"/>
            <a:ext cx="347940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>
              <a:defRPr sz="1400">
                <a:solidFill>
                  <a:srgbClr val="000000"/>
                </a:solidFill>
              </a:defRPr>
            </a:pPr>
            <a:r>
              <a:rPr sz="800">
                <a:solidFill>
                  <a:srgbClr val="FFFFFF"/>
                </a:solidFill>
              </a:rPr>
              <a:t>@SDNetwork   #SDGC17</a:t>
            </a:r>
          </a:p>
        </p:txBody>
      </p:sp>
      <p:sp>
        <p:nvSpPr>
          <p:cNvPr id="125" name="Shape 125"/>
          <p:cNvSpPr/>
          <p:nvPr/>
        </p:nvSpPr>
        <p:spPr>
          <a:xfrm>
            <a:off x="5536283" y="4917600"/>
            <a:ext cx="3479401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>
            <a:lvl1pPr algn="r">
              <a:defRPr sz="800" u="sng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3"/>
              </a:defRPr>
            </a:lvl1pPr>
          </a:lstStyle>
          <a:p>
            <a:pPr>
              <a:defRPr sz="1400" u="none">
                <a:solidFill>
                  <a:srgbClr val="000000"/>
                </a:solidFill>
                <a:uFillTx/>
              </a:defRPr>
            </a:pPr>
            <a:r>
              <a:rPr sz="800" u="sng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3"/>
              </a:rPr>
              <a:t>www.service-design-network.org/sdgc/sdgc17</a:t>
            </a:r>
          </a:p>
        </p:txBody>
      </p:sp>
      <p:pic>
        <p:nvPicPr>
          <p:cNvPr id="126" name="image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49691" y="4847761"/>
            <a:ext cx="1044601" cy="3174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xfrm>
            <a:off x="4443700" y="4882305"/>
            <a:ext cx="247716" cy="243301"/>
          </a:xfrm>
          <a:prstGeom prst="rect">
            <a:avLst/>
          </a:prstGeom>
        </p:spPr>
        <p:txBody>
          <a:bodyPr wrap="none" lIns="32749" tIns="32749" rIns="32749" bIns="32749" anchor="t"/>
          <a:lstStyle>
            <a:lvl1pPr algn="ctr">
              <a:defRPr sz="1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US Con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5991819" y="5019695"/>
            <a:ext cx="30003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120000"/>
              </a:lnSpc>
              <a:defRPr sz="800">
                <a:solidFill>
                  <a:srgbClr val="675E50"/>
                </a:solidFill>
              </a:defRPr>
            </a:lvl1pPr>
          </a:lstStyle>
          <a:p>
            <a:pPr>
              <a:defRPr sz="1400">
                <a:solidFill>
                  <a:srgbClr val="000000"/>
                </a:solidFill>
              </a:defRPr>
            </a:pPr>
            <a:r>
              <a:rPr sz="800">
                <a:solidFill>
                  <a:srgbClr val="675E50"/>
                </a:solidFill>
              </a:rPr>
              <a:t>SDN Members’ Day 2014</a:t>
            </a:r>
          </a:p>
        </p:txBody>
      </p:sp>
      <p:sp>
        <p:nvSpPr>
          <p:cNvPr id="135" name="Shape 135"/>
          <p:cNvSpPr/>
          <p:nvPr/>
        </p:nvSpPr>
        <p:spPr>
          <a:xfrm>
            <a:off x="5991819" y="5019695"/>
            <a:ext cx="30003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120000"/>
              </a:lnSpc>
              <a:defRPr sz="800">
                <a:solidFill>
                  <a:srgbClr val="675E50"/>
                </a:solidFill>
              </a:defRPr>
            </a:lvl1pPr>
          </a:lstStyle>
          <a:p>
            <a:pPr>
              <a:defRPr sz="1400">
                <a:solidFill>
                  <a:srgbClr val="000000"/>
                </a:solidFill>
              </a:defRPr>
            </a:pPr>
            <a:r>
              <a:rPr sz="800">
                <a:solidFill>
                  <a:srgbClr val="675E50"/>
                </a:solidFill>
              </a:rPr>
              <a:t>SDN Members’ Day 2015</a:t>
            </a:r>
          </a:p>
        </p:txBody>
      </p:sp>
      <p:sp>
        <p:nvSpPr>
          <p:cNvPr id="136" name="Shape 136"/>
          <p:cNvSpPr/>
          <p:nvPr/>
        </p:nvSpPr>
        <p:spPr>
          <a:xfrm>
            <a:off x="0" y="4868912"/>
            <a:ext cx="9144000" cy="2751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142751" y="4917600"/>
            <a:ext cx="347940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>
              <a:defRPr sz="1400">
                <a:solidFill>
                  <a:srgbClr val="000000"/>
                </a:solidFill>
              </a:defRPr>
            </a:pPr>
            <a:r>
              <a:rPr sz="800">
                <a:solidFill>
                  <a:srgbClr val="FFFFFF"/>
                </a:solidFill>
              </a:rPr>
              <a:t>@SDNChi</a:t>
            </a:r>
          </a:p>
        </p:txBody>
      </p:sp>
      <p:sp>
        <p:nvSpPr>
          <p:cNvPr id="138" name="Shape 138"/>
          <p:cNvSpPr/>
          <p:nvPr/>
        </p:nvSpPr>
        <p:spPr>
          <a:xfrm>
            <a:off x="5536283" y="4917600"/>
            <a:ext cx="3479401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>
            <a:lvl1pPr algn="r">
              <a:defRPr sz="800" u="sng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3"/>
              </a:defRPr>
            </a:lvl1pPr>
          </a:lstStyle>
          <a:p>
            <a:pPr>
              <a:defRPr sz="1400" u="none">
                <a:solidFill>
                  <a:srgbClr val="000000"/>
                </a:solidFill>
                <a:uFillTx/>
              </a:defRPr>
            </a:pPr>
            <a:r>
              <a:rPr sz="800" u="sng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hlinkClick r:id="rId3"/>
              </a:rPr>
              <a:t>www.service-design-network.org/chapters/chicago</a:t>
            </a:r>
          </a:p>
        </p:txBody>
      </p:sp>
      <p:pic>
        <p:nvPicPr>
          <p:cNvPr id="139" name="image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49691" y="4847761"/>
            <a:ext cx="1044601" cy="31740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4443700" y="4882305"/>
            <a:ext cx="247716" cy="243301"/>
          </a:xfrm>
          <a:prstGeom prst="rect">
            <a:avLst/>
          </a:prstGeom>
        </p:spPr>
        <p:txBody>
          <a:bodyPr wrap="none" lIns="32749" tIns="32749" rIns="32749" bIns="32749" anchor="t"/>
          <a:lstStyle>
            <a:lvl1pPr algn="ctr">
              <a:defRPr sz="1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w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5991819" y="5019695"/>
            <a:ext cx="30003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120000"/>
              </a:lnSpc>
              <a:defRPr sz="800">
                <a:solidFill>
                  <a:srgbClr val="675E50"/>
                </a:solidFill>
              </a:defRPr>
            </a:lvl1pPr>
          </a:lstStyle>
          <a:p>
            <a:pPr>
              <a:defRPr sz="1400">
                <a:solidFill>
                  <a:srgbClr val="000000"/>
                </a:solidFill>
              </a:defRPr>
            </a:pPr>
            <a:r>
              <a:rPr sz="800">
                <a:solidFill>
                  <a:srgbClr val="675E50"/>
                </a:solidFill>
              </a:rPr>
              <a:t>SDN Members’ Day 2015</a:t>
            </a:r>
          </a:p>
        </p:txBody>
      </p:sp>
      <p:sp>
        <p:nvSpPr>
          <p:cNvPr id="148" name="Shape 148"/>
          <p:cNvSpPr/>
          <p:nvPr/>
        </p:nvSpPr>
        <p:spPr>
          <a:xfrm>
            <a:off x="0" y="4868912"/>
            <a:ext cx="9144000" cy="2751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142751" y="4917600"/>
            <a:ext cx="347940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>
              <a:defRPr sz="1400">
                <a:solidFill>
                  <a:srgbClr val="000000"/>
                </a:solidFill>
              </a:defRPr>
            </a:pPr>
            <a:r>
              <a:rPr sz="800">
                <a:solidFill>
                  <a:srgbClr val="FFFFFF"/>
                </a:solidFill>
              </a:rPr>
              <a:t>@SDNetwork   #ServiceDesignAward2017</a:t>
            </a:r>
          </a:p>
        </p:txBody>
      </p:sp>
      <p:sp>
        <p:nvSpPr>
          <p:cNvPr id="150" name="Shape 150"/>
          <p:cNvSpPr/>
          <p:nvPr/>
        </p:nvSpPr>
        <p:spPr>
          <a:xfrm>
            <a:off x="5536283" y="4917600"/>
            <a:ext cx="3479401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>
              <a:defRPr sz="1400">
                <a:solidFill>
                  <a:srgbClr val="000000"/>
                </a:solidFill>
              </a:defRPr>
            </a:pPr>
            <a:r>
              <a:rPr sz="800">
                <a:solidFill>
                  <a:srgbClr val="FFFFFF"/>
                </a:solidFill>
              </a:rPr>
              <a:t>www.service-design-network.org/award-about</a:t>
            </a:r>
          </a:p>
        </p:txBody>
      </p:sp>
      <p:pic>
        <p:nvPicPr>
          <p:cNvPr id="151" name="image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49691" y="4847761"/>
            <a:ext cx="1044601" cy="3174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>
            <a:spLocks noGrp="1"/>
          </p:cNvSpPr>
          <p:nvPr>
            <p:ph type="sldNum" sz="quarter" idx="2"/>
          </p:nvPr>
        </p:nvSpPr>
        <p:spPr>
          <a:xfrm>
            <a:off x="4443700" y="4882305"/>
            <a:ext cx="247716" cy="243301"/>
          </a:xfrm>
          <a:prstGeom prst="rect">
            <a:avLst/>
          </a:prstGeom>
        </p:spPr>
        <p:txBody>
          <a:bodyPr wrap="none" lIns="32749" tIns="32749" rIns="32749" bIns="32749" anchor="t"/>
          <a:lstStyle>
            <a:lvl1pPr algn="ctr">
              <a:defRPr sz="1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DGC17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5991819" y="5019695"/>
            <a:ext cx="30003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120000"/>
              </a:lnSpc>
              <a:defRPr sz="800">
                <a:solidFill>
                  <a:srgbClr val="675E50"/>
                </a:solidFill>
              </a:defRPr>
            </a:lvl1pPr>
          </a:lstStyle>
          <a:p>
            <a:pPr>
              <a:defRPr sz="1400">
                <a:solidFill>
                  <a:srgbClr val="000000"/>
                </a:solidFill>
              </a:defRPr>
            </a:pPr>
            <a:r>
              <a:rPr sz="800">
                <a:solidFill>
                  <a:srgbClr val="675E50"/>
                </a:solidFill>
              </a:rPr>
              <a:t>SDN Members’ Day 2014</a:t>
            </a:r>
          </a:p>
        </p:txBody>
      </p:sp>
      <p:sp>
        <p:nvSpPr>
          <p:cNvPr id="160" name="Shape 160"/>
          <p:cNvSpPr/>
          <p:nvPr/>
        </p:nvSpPr>
        <p:spPr>
          <a:xfrm>
            <a:off x="5991819" y="5019695"/>
            <a:ext cx="30003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lnSpc>
                <a:spcPct val="120000"/>
              </a:lnSpc>
              <a:defRPr sz="800">
                <a:solidFill>
                  <a:srgbClr val="675E50"/>
                </a:solidFill>
              </a:defRPr>
            </a:lvl1pPr>
          </a:lstStyle>
          <a:p>
            <a:pPr>
              <a:defRPr sz="1400">
                <a:solidFill>
                  <a:srgbClr val="000000"/>
                </a:solidFill>
              </a:defRPr>
            </a:pPr>
            <a:r>
              <a:rPr sz="800">
                <a:solidFill>
                  <a:srgbClr val="675E50"/>
                </a:solidFill>
              </a:rPr>
              <a:t>SDN Members’ Day 2015</a:t>
            </a:r>
          </a:p>
        </p:txBody>
      </p:sp>
      <p:sp>
        <p:nvSpPr>
          <p:cNvPr id="161" name="Shape 161"/>
          <p:cNvSpPr/>
          <p:nvPr/>
        </p:nvSpPr>
        <p:spPr>
          <a:xfrm>
            <a:off x="0" y="4868912"/>
            <a:ext cx="9144000" cy="2751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142751" y="4917600"/>
            <a:ext cx="347940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>
            <a:lvl1pPr>
              <a:defRPr sz="800">
                <a:solidFill>
                  <a:srgbClr val="FFFFFF"/>
                </a:solidFill>
              </a:defRPr>
            </a:lvl1pPr>
          </a:lstStyle>
          <a:p>
            <a:pPr>
              <a:defRPr sz="1400">
                <a:solidFill>
                  <a:srgbClr val="000000"/>
                </a:solidFill>
              </a:defRPr>
            </a:pPr>
            <a:r>
              <a:rPr sz="800">
                <a:solidFill>
                  <a:srgbClr val="FFFFFF"/>
                </a:solidFill>
              </a:rPr>
              <a:t>@SDNetwork   #ServiceDesignDay</a:t>
            </a:r>
          </a:p>
        </p:txBody>
      </p:sp>
      <p:sp>
        <p:nvSpPr>
          <p:cNvPr id="163" name="Shape 163"/>
          <p:cNvSpPr/>
          <p:nvPr/>
        </p:nvSpPr>
        <p:spPr>
          <a:xfrm>
            <a:off x="5536283" y="4917600"/>
            <a:ext cx="3479401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>
              <a:defRPr sz="1400">
                <a:solidFill>
                  <a:srgbClr val="000000"/>
                </a:solidFill>
              </a:defRPr>
            </a:pPr>
            <a:r>
              <a:rPr sz="800">
                <a:solidFill>
                  <a:srgbClr val="FFFFFF"/>
                </a:solidFill>
              </a:rPr>
              <a:t>www.service-design-network.org</a:t>
            </a:r>
          </a:p>
        </p:txBody>
      </p:sp>
      <p:pic>
        <p:nvPicPr>
          <p:cNvPr id="164" name="image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49691" y="4847761"/>
            <a:ext cx="1044601" cy="317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>
            <a:spLocks noGrp="1"/>
          </p:cNvSpPr>
          <p:nvPr>
            <p:ph type="sldNum" sz="quarter" idx="2"/>
          </p:nvPr>
        </p:nvSpPr>
        <p:spPr>
          <a:xfrm>
            <a:off x="4443700" y="4882305"/>
            <a:ext cx="247716" cy="243301"/>
          </a:xfrm>
          <a:prstGeom prst="rect">
            <a:avLst/>
          </a:prstGeom>
        </p:spPr>
        <p:txBody>
          <a:bodyPr wrap="none" lIns="32749" tIns="32749" rIns="32749" bIns="32749" anchor="t"/>
          <a:lstStyle>
            <a:lvl1pPr algn="ctr">
              <a:defRPr sz="1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ro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sldNum" sz="quarter" idx="2"/>
          </p:nvPr>
        </p:nvSpPr>
        <p:spPr>
          <a:xfrm>
            <a:off x="4443700" y="4882305"/>
            <a:ext cx="247716" cy="243301"/>
          </a:xfrm>
          <a:prstGeom prst="rect">
            <a:avLst/>
          </a:prstGeom>
        </p:spPr>
        <p:txBody>
          <a:bodyPr wrap="none" lIns="32749" tIns="32749" rIns="32749" bIns="32749" anchor="t"/>
          <a:lstStyle>
            <a:lvl1pPr algn="ctr">
              <a:defRPr sz="1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5636865" y="5019724"/>
            <a:ext cx="225028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 defTabSz="308074">
              <a:lnSpc>
                <a:spcPct val="120000"/>
              </a:lnSpc>
              <a:spcBef>
                <a:spcPts val="500"/>
              </a:spcBef>
              <a:defRPr sz="600" spc="60">
                <a:solidFill>
                  <a:srgbClr val="675E50">
                    <a:alpha val="60000"/>
                  </a:srgbClr>
                </a:solidFill>
                <a:latin typeface="Whitney-Book"/>
                <a:ea typeface="Whitney-Book"/>
                <a:cs typeface="Whitney-Book"/>
                <a:sym typeface="Whitney-Book"/>
              </a:defRPr>
            </a:lvl1pPr>
          </a:lstStyle>
          <a:p>
            <a:r>
              <a:t>SDN Members’ Day 2014</a:t>
            </a:r>
          </a:p>
        </p:txBody>
      </p:sp>
      <p:sp>
        <p:nvSpPr>
          <p:cNvPr id="180" name="Shape 180"/>
          <p:cNvSpPr/>
          <p:nvPr/>
        </p:nvSpPr>
        <p:spPr>
          <a:xfrm>
            <a:off x="1143000" y="4868912"/>
            <a:ext cx="6858001" cy="2752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1250064" y="4930319"/>
            <a:ext cx="2609580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 defTabSz="308074">
              <a:defRPr sz="600">
                <a:solidFill>
                  <a:srgbClr val="FFFFFF"/>
                </a:solidFill>
                <a:latin typeface="Whitney-Bold"/>
                <a:ea typeface="Whitney-Bold"/>
                <a:cs typeface="Whitney-Bold"/>
                <a:sym typeface="Whitney-Bold"/>
              </a:defRPr>
            </a:lvl1pPr>
          </a:lstStyle>
          <a:p>
            <a:r>
              <a:t>@SDNetwork</a:t>
            </a:r>
          </a:p>
        </p:txBody>
      </p:sp>
      <p:sp>
        <p:nvSpPr>
          <p:cNvPr id="182" name="Shape 182"/>
          <p:cNvSpPr/>
          <p:nvPr/>
        </p:nvSpPr>
        <p:spPr>
          <a:xfrm>
            <a:off x="5295213" y="4930319"/>
            <a:ext cx="2609580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 algn="r" defTabSz="308074">
              <a:defRPr sz="600">
                <a:solidFill>
                  <a:srgbClr val="FFFFFF"/>
                </a:solidFill>
                <a:latin typeface="Whitney-Bold"/>
                <a:ea typeface="Whitney-Bold"/>
                <a:cs typeface="Whitney-Bold"/>
                <a:sym typeface="Whitney-Bold"/>
              </a:defRPr>
            </a:lvl1pPr>
          </a:lstStyle>
          <a:p>
            <a:r>
              <a:t>www.service-design-network.org</a:t>
            </a:r>
          </a:p>
        </p:txBody>
      </p:sp>
      <p:pic>
        <p:nvPicPr>
          <p:cNvPr id="183" name="SDN logo_RGB_for dark bg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0268" y="4847761"/>
            <a:ext cx="783464" cy="317518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>
            <a:spLocks noGrp="1"/>
          </p:cNvSpPr>
          <p:nvPr>
            <p:ph type="sldNum" sz="quarter" idx="2"/>
          </p:nvPr>
        </p:nvSpPr>
        <p:spPr>
          <a:xfrm>
            <a:off x="4471944" y="4882306"/>
            <a:ext cx="193415" cy="193279"/>
          </a:xfrm>
          <a:prstGeom prst="rect">
            <a:avLst/>
          </a:prstGeom>
        </p:spPr>
        <p:txBody>
          <a:bodyPr wrap="none" lIns="26789" tIns="26789" rIns="26789" bIns="26789" anchor="t"/>
          <a:lstStyle>
            <a:lvl1pPr algn="ctr" defTabSz="308074"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war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5636865" y="5019724"/>
            <a:ext cx="2250282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 defTabSz="308074">
              <a:lnSpc>
                <a:spcPct val="120000"/>
              </a:lnSpc>
              <a:spcBef>
                <a:spcPts val="500"/>
              </a:spcBef>
              <a:defRPr sz="600" spc="60">
                <a:solidFill>
                  <a:srgbClr val="675E50">
                    <a:alpha val="60000"/>
                  </a:srgbClr>
                </a:solidFill>
                <a:latin typeface="Whitney-Book"/>
                <a:ea typeface="Whitney-Book"/>
                <a:cs typeface="Whitney-Book"/>
                <a:sym typeface="Whitney-Book"/>
              </a:defRPr>
            </a:lvl1pPr>
          </a:lstStyle>
          <a:p>
            <a:r>
              <a:t>SDN Members’ Day 2015</a:t>
            </a:r>
          </a:p>
        </p:txBody>
      </p:sp>
      <p:sp>
        <p:nvSpPr>
          <p:cNvPr id="192" name="Shape 192"/>
          <p:cNvSpPr/>
          <p:nvPr/>
        </p:nvSpPr>
        <p:spPr>
          <a:xfrm>
            <a:off x="1143000" y="4868912"/>
            <a:ext cx="6858001" cy="27521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26789" tIns="26789" rIns="26789" bIns="26789" anchor="ctr"/>
          <a:lstStyle/>
          <a:p>
            <a:pPr algn="ctr" defTabSz="308074"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1250064" y="4930319"/>
            <a:ext cx="2609580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 defTabSz="308074">
              <a:defRPr sz="600">
                <a:solidFill>
                  <a:srgbClr val="FFFFFF"/>
                </a:solidFill>
                <a:latin typeface="Whitney-Bold"/>
                <a:ea typeface="Whitney-Bold"/>
                <a:cs typeface="Whitney-Bold"/>
                <a:sym typeface="Whitney-Bold"/>
              </a:defRPr>
            </a:lvl1pPr>
          </a:lstStyle>
          <a:p>
            <a:r>
              <a:t>@SDNetwork   #ServiceDesignAward2017</a:t>
            </a:r>
          </a:p>
        </p:txBody>
      </p:sp>
      <p:sp>
        <p:nvSpPr>
          <p:cNvPr id="194" name="Shape 194"/>
          <p:cNvSpPr/>
          <p:nvPr/>
        </p:nvSpPr>
        <p:spPr>
          <a:xfrm>
            <a:off x="5295213" y="4930319"/>
            <a:ext cx="2609580" cy="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 algn="r" defTabSz="308074">
              <a:defRPr sz="600">
                <a:solidFill>
                  <a:srgbClr val="FFFFFF"/>
                </a:solidFill>
                <a:latin typeface="Whitney-Bold"/>
                <a:ea typeface="Whitney-Bold"/>
                <a:cs typeface="Whitney-Bold"/>
                <a:sym typeface="Whitney-Bold"/>
              </a:defRPr>
            </a:lvl1pPr>
          </a:lstStyle>
          <a:p>
            <a:r>
              <a:t>www.service-design-network.org/award-about</a:t>
            </a:r>
          </a:p>
        </p:txBody>
      </p:sp>
      <p:pic>
        <p:nvPicPr>
          <p:cNvPr id="195" name="SDN logo_RGB_for dark bg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0268" y="4847761"/>
            <a:ext cx="783464" cy="317518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xfrm>
            <a:off x="4471944" y="4882306"/>
            <a:ext cx="193415" cy="193279"/>
          </a:xfrm>
          <a:prstGeom prst="rect">
            <a:avLst/>
          </a:prstGeom>
        </p:spPr>
        <p:txBody>
          <a:bodyPr wrap="none" lIns="26789" tIns="26789" rIns="26789" bIns="26789" anchor="t"/>
          <a:lstStyle>
            <a:lvl1pPr algn="ctr" defTabSz="308074"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DGC14 MD Divider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-1" y="4795225"/>
            <a:ext cx="9144001" cy="348301"/>
          </a:xfrm>
          <a:prstGeom prst="rect">
            <a:avLst/>
          </a:prstGeom>
          <a:solidFill>
            <a:srgbClr val="3F3F3F"/>
          </a:solidFill>
          <a:ln w="12700">
            <a:miter lim="400000"/>
          </a:ln>
        </p:spPr>
        <p:txBody>
          <a:bodyPr lIns="45719" rIns="45719" anchor="ctr"/>
          <a:lstStyle/>
          <a:p>
            <a:pPr defTabSz="342900">
              <a:defRPr sz="1200"/>
            </a:pPr>
            <a:endParaRPr/>
          </a:p>
        </p:txBody>
      </p:sp>
      <p:pic>
        <p:nvPicPr>
          <p:cNvPr id="204" name="image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46748" y="4799124"/>
            <a:ext cx="850555" cy="34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/>
          <p:nvPr/>
        </p:nvSpPr>
        <p:spPr>
          <a:xfrm>
            <a:off x="51058" y="4791811"/>
            <a:ext cx="228990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defTabSz="342900">
              <a:defRPr sz="9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latin typeface="Whitney-Semibold"/>
                <a:ea typeface="Whitney-Semibold"/>
                <a:cs typeface="Whitney-Semibold"/>
                <a:sym typeface="Whitney-Semibold"/>
              </a:rPr>
              <a:t> @SDNetwork</a:t>
            </a:r>
          </a:p>
        </p:txBody>
      </p:sp>
      <p:sp>
        <p:nvSpPr>
          <p:cNvPr id="206" name="Shape 206"/>
          <p:cNvSpPr/>
          <p:nvPr/>
        </p:nvSpPr>
        <p:spPr>
          <a:xfrm>
            <a:off x="6997958" y="4787049"/>
            <a:ext cx="228990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 defTabSz="342900">
              <a:defRPr sz="900">
                <a:solidFill>
                  <a:srgbClr val="FFFFFF"/>
                </a:solidFill>
                <a:uFill>
                  <a:solidFill>
                    <a:srgbClr val="0097A7"/>
                  </a:solidFill>
                </a:uFill>
                <a:latin typeface="Whitney-Semibold"/>
                <a:ea typeface="Whitney-Semibold"/>
                <a:cs typeface="Whitney-Semibold"/>
                <a:sym typeface="Whitney-Semibold"/>
                <a:hlinkClick r:id="rId3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97A7"/>
                  </a:solidFill>
                </a:uFill>
                <a:hlinkClick r:id="rId3"/>
              </a:rPr>
              <a:t>www.service-design-network.org</a:t>
            </a:r>
          </a:p>
        </p:txBody>
      </p:sp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4471944" y="4882306"/>
            <a:ext cx="193415" cy="193279"/>
          </a:xfrm>
          <a:prstGeom prst="rect">
            <a:avLst/>
          </a:prstGeom>
        </p:spPr>
        <p:txBody>
          <a:bodyPr wrap="none" lIns="26789" tIns="26789" rIns="26789" bIns="26789" anchor="t"/>
          <a:lstStyle>
            <a:lvl1pPr algn="ctr" defTabSz="219075"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311708" y="0"/>
            <a:ext cx="8520601" cy="2797175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215" name="Shape 215"/>
          <p:cNvSpPr>
            <a:spLocks noGrp="1"/>
          </p:cNvSpPr>
          <p:nvPr>
            <p:ph type="body" sz="half" idx="1"/>
          </p:nvPr>
        </p:nvSpPr>
        <p:spPr>
          <a:xfrm>
            <a:off x="311699" y="2834125"/>
            <a:ext cx="8520602" cy="2078476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  <a:lvl2pPr algn="ctr">
              <a:defRPr sz="2800"/>
            </a:lvl2pPr>
            <a:lvl3pPr algn="ctr">
              <a:defRPr sz="2800"/>
            </a:lvl3pPr>
            <a:lvl4pPr algn="ctr">
              <a:defRPr sz="2800"/>
            </a:lvl4pPr>
            <a:lvl5pPr algn="ctr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6" name="Shape 216"/>
          <p:cNvSpPr>
            <a:spLocks noGrp="1"/>
          </p:cNvSpPr>
          <p:nvPr>
            <p:ph type="sldNum" sz="quarter" idx="2"/>
          </p:nvPr>
        </p:nvSpPr>
        <p:spPr>
          <a:xfrm>
            <a:off x="8472457" y="4382423"/>
            <a:ext cx="548701" cy="31839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99102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7551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7" name="Shape 4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xfrm>
            <a:off x="311699" y="0"/>
            <a:ext cx="2808001" cy="13113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5" name="Shape 55"/>
          <p:cNvSpPr>
            <a:spLocks noGrp="1"/>
          </p:cNvSpPr>
          <p:nvPr>
            <p:ph type="body" sz="half" idx="1"/>
          </p:nvPr>
        </p:nvSpPr>
        <p:spPr>
          <a:xfrm>
            <a:off x="311699" y="1389599"/>
            <a:ext cx="2808001" cy="375390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hape 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265500" y="0"/>
            <a:ext cx="4045200" cy="2715475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265500" y="2803075"/>
            <a:ext cx="4045200" cy="2340425"/>
          </a:xfrm>
          <a:prstGeom prst="rect">
            <a:avLst/>
          </a:prstGeom>
        </p:spPr>
        <p:txBody>
          <a:bodyPr/>
          <a:lstStyle>
            <a:lvl1pPr algn="ctr">
              <a:defRPr sz="2100"/>
            </a:lvl1pPr>
            <a:lvl2pPr algn="ctr">
              <a:defRPr sz="2100"/>
            </a:lvl2pPr>
            <a:lvl3pPr algn="ctr">
              <a:defRPr sz="2100"/>
            </a:lvl3pPr>
            <a:lvl4pPr algn="ctr">
              <a:defRPr sz="2100"/>
            </a:lvl4pPr>
            <a:lvl5pPr algn="ctr"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body" sz="quarter" idx="1"/>
          </p:nvPr>
        </p:nvSpPr>
        <p:spPr>
          <a:xfrm>
            <a:off x="311699" y="3922750"/>
            <a:ext cx="5998802" cy="1220751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707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520602" cy="3991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472457" y="4223225"/>
            <a:ext cx="548701" cy="318396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r">
              <a:defRPr sz="1000"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xmlns:p14="http://schemas.microsoft.com/office/powerpoint/2010/main" spd="med"/>
  <p:txStyles>
    <p:title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2286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4572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6858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9144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11430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3716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6002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228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457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685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9144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11430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13716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6002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vice-design-network.org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hyperlink" Target="http://www.service-design-network.org" TargetMode="External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37.png"/><Relationship Id="rId9" Type="http://schemas.openxmlformats.org/officeDocument/2006/relationships/image" Target="../media/image35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service-design-network.or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3.png"/><Relationship Id="rId5" Type="http://schemas.openxmlformats.org/officeDocument/2006/relationships/image" Target="../media/image41.png"/><Relationship Id="rId6" Type="http://schemas.openxmlformats.org/officeDocument/2006/relationships/image" Target="../media/image37.png"/><Relationship Id="rId7" Type="http://schemas.openxmlformats.org/officeDocument/2006/relationships/image" Target="../media/image35.pn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22.xml"/><Relationship Id="rId2" Type="http://schemas.openxmlformats.org/officeDocument/2006/relationships/hyperlink" Target="http://www.service-design-network.org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43.png"/><Relationship Id="rId3" Type="http://schemas.openxmlformats.org/officeDocument/2006/relationships/hyperlink" Target="http://sdn-community.slack.co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4.jpeg"/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service-design-network.or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vice-design-network.org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hyperlink" Target="http://bit.ly/2BXu7zh" TargetMode="External"/><Relationship Id="rId3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vice-design-network.org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openxmlformats.org/officeDocument/2006/relationships/hyperlink" Target="http://www.service-design-network.org" TargetMode="External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vice-design-network.org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vice-design-network.org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hyperlink" Target="http://www.service-design-network.org" TargetMode="External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vice-design-network.org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vice-design-network.org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service-design-network.or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image" Target="../media/image19.jpeg"/><Relationship Id="rId7" Type="http://schemas.openxmlformats.org/officeDocument/2006/relationships/image" Target="../media/image20.jpeg"/><Relationship Id="rId8" Type="http://schemas.openxmlformats.org/officeDocument/2006/relationships/image" Target="../media/image21.jpeg"/><Relationship Id="rId9" Type="http://schemas.openxmlformats.org/officeDocument/2006/relationships/image" Target="../media/image22.jpeg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png"/><Relationship Id="rId7" Type="http://schemas.openxmlformats.org/officeDocument/2006/relationships/image" Target="../media/image28.jpeg"/><Relationship Id="rId8" Type="http://schemas.openxmlformats.org/officeDocument/2006/relationships/image" Target="../media/image29.jpeg"/><Relationship Id="rId9" Type="http://schemas.openxmlformats.org/officeDocument/2006/relationships/image" Target="../media/image30.jpeg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hyperlink" Target="http://www.service-design-network.org" TargetMode="External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vice-design-network.org" TargetMode="External"/><Relationship Id="rId4" Type="http://schemas.openxmlformats.org/officeDocument/2006/relationships/image" Target="../media/image33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service-design-network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Copy of SDN Info Presentation 2017.ppt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hape 226"/>
          <p:cNvSpPr/>
          <p:nvPr/>
        </p:nvSpPr>
        <p:spPr>
          <a:xfrm>
            <a:off x="-102426" y="-113631"/>
            <a:ext cx="9280802" cy="4978801"/>
          </a:xfrm>
          <a:prstGeom prst="rect">
            <a:avLst/>
          </a:prstGeom>
          <a:solidFill>
            <a:srgbClr val="666666">
              <a:alpha val="5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-131075" y="4736674"/>
            <a:ext cx="9338100" cy="41190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9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latin typeface="Whitney-Semibold"/>
                <a:ea typeface="Whitney-Semibold"/>
                <a:cs typeface="Whitney-Semibold"/>
                <a:sym typeface="Whitney-Semibold"/>
              </a:rPr>
              <a:t> @SDNetwork</a:t>
            </a:r>
          </a:p>
        </p:txBody>
      </p:sp>
      <p:sp>
        <p:nvSpPr>
          <p:cNvPr id="229" name="Shape 229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900">
                <a:solidFill>
                  <a:srgbClr val="FFFFFF"/>
                </a:solidFill>
                <a:uFill>
                  <a:solidFill>
                    <a:srgbClr val="0097A7"/>
                  </a:solidFill>
                </a:uFill>
                <a:latin typeface="Whitney-Semibold"/>
                <a:ea typeface="Whitney-Semibold"/>
                <a:cs typeface="Whitney-Semibold"/>
                <a:sym typeface="Whitney-Semibold"/>
                <a:hlinkClick r:id="rId3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97A7"/>
                  </a:solidFill>
                </a:uFill>
                <a:hlinkClick r:id="rId3"/>
              </a:rPr>
              <a:t>www.service-design-network.org</a:t>
            </a:r>
          </a:p>
        </p:txBody>
      </p:sp>
      <p:pic>
        <p:nvPicPr>
          <p:cNvPr id="23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14109" y="1656329"/>
            <a:ext cx="4515845" cy="1830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9190271571_3904b3ef5d_z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4851" y="-1043798"/>
            <a:ext cx="9273702" cy="6187298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Shape 359"/>
          <p:cNvSpPr/>
          <p:nvPr/>
        </p:nvSpPr>
        <p:spPr>
          <a:xfrm>
            <a:off x="-102426" y="-236617"/>
            <a:ext cx="9280802" cy="4978801"/>
          </a:xfrm>
          <a:prstGeom prst="rect">
            <a:avLst/>
          </a:prstGeom>
          <a:solidFill>
            <a:srgbClr val="666666">
              <a:alpha val="5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-131075" y="4736674"/>
            <a:ext cx="9338100" cy="41190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2913950" y="839425"/>
            <a:ext cx="3370501" cy="3370501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5298425" y="960150"/>
            <a:ext cx="126901" cy="126901"/>
          </a:xfrm>
          <a:prstGeom prst="ellipse">
            <a:avLst/>
          </a:prstGeom>
          <a:solidFill>
            <a:srgbClr val="8B69A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65" name="Group 365"/>
          <p:cNvGrpSpPr/>
          <p:nvPr/>
        </p:nvGrpSpPr>
        <p:grpSpPr>
          <a:xfrm>
            <a:off x="3254149" y="1170200"/>
            <a:ext cx="2690101" cy="2690100"/>
            <a:chOff x="0" y="0"/>
            <a:chExt cx="2690099" cy="2690099"/>
          </a:xfrm>
        </p:grpSpPr>
        <p:sp>
          <p:nvSpPr>
            <p:cNvPr id="363" name="Shape 363"/>
            <p:cNvSpPr/>
            <p:nvPr/>
          </p:nvSpPr>
          <p:spPr>
            <a:xfrm>
              <a:off x="0" y="0"/>
              <a:ext cx="2690100" cy="2690100"/>
            </a:xfrm>
            <a:prstGeom prst="ellipse">
              <a:avLst/>
            </a:prstGeom>
            <a:solidFill>
              <a:srgbClr val="8B69A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338410" y="453524"/>
              <a:ext cx="2013280" cy="1783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35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1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r>
                <a:rPr sz="35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How do we do that?</a:t>
              </a:r>
            </a:p>
          </p:txBody>
        </p:sp>
      </p:grpSp>
      <p:sp>
        <p:nvSpPr>
          <p:cNvPr id="366" name="Shape 366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9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latin typeface="Whitney-Semibold"/>
                <a:ea typeface="Whitney-Semibold"/>
                <a:cs typeface="Whitney-Semibold"/>
                <a:sym typeface="Whitney-Semibold"/>
              </a:rPr>
              <a:t> @SDNetwork</a:t>
            </a:r>
          </a:p>
        </p:txBody>
      </p:sp>
      <p:sp>
        <p:nvSpPr>
          <p:cNvPr id="367" name="Shape 367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900">
                <a:solidFill>
                  <a:srgbClr val="FFFFFF"/>
                </a:solidFill>
                <a:uFill>
                  <a:solidFill>
                    <a:srgbClr val="0097A7"/>
                  </a:solidFill>
                </a:uFill>
                <a:latin typeface="Whitney-Semibold"/>
                <a:ea typeface="Whitney-Semibold"/>
                <a:cs typeface="Whitney-Semibold"/>
                <a:sym typeface="Whitney-Semibold"/>
                <a:hlinkClick r:id="rId4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97A7"/>
                  </a:solidFill>
                </a:uFill>
                <a:hlinkClick r:id="rId4"/>
              </a:rPr>
              <a:t>www.service-design-network.org</a:t>
            </a:r>
          </a:p>
        </p:txBody>
      </p:sp>
      <p:pic>
        <p:nvPicPr>
          <p:cNvPr id="368" name="pasted-image.pdf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3729" y="4769029"/>
            <a:ext cx="856737" cy="347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5011800" y="498899"/>
            <a:ext cx="3307501" cy="3307502"/>
          </a:xfrm>
          <a:prstGeom prst="ellipse">
            <a:avLst/>
          </a:prstGeom>
          <a:ln>
            <a:solidFill>
              <a:srgbClr val="000000"/>
            </a:solidFill>
            <a:prstDash val="dot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7417517" y="2549495"/>
            <a:ext cx="1168896" cy="1028777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6298000" y="3374149"/>
            <a:ext cx="742201" cy="7422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4751790" y="2563104"/>
            <a:ext cx="742201" cy="7422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6298000" y="140787"/>
            <a:ext cx="742201" cy="7422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4411421" y="851987"/>
            <a:ext cx="1119955" cy="104518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7806825" y="851078"/>
            <a:ext cx="1047001" cy="1047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7539945" y="3150608"/>
            <a:ext cx="1341306" cy="52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/>
          <a:p>
            <a:pPr algn="ctr"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 sz="1000"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rPr>
              <a:t>Publish your </a:t>
            </a:r>
          </a:p>
          <a:p>
            <a:pPr algn="ctr"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 sz="1000"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rPr>
              <a:t>profile on SDN site</a:t>
            </a:r>
          </a:p>
        </p:txBody>
      </p:sp>
      <p:sp>
        <p:nvSpPr>
          <p:cNvPr id="380" name="Shape 380"/>
          <p:cNvSpPr/>
          <p:nvPr/>
        </p:nvSpPr>
        <p:spPr>
          <a:xfrm>
            <a:off x="7554971" y="1501041"/>
            <a:ext cx="1341305" cy="37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/>
          <a:p>
            <a:pPr algn="ctr">
              <a:defRPr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 sz="1000">
                <a:solidFill>
                  <a:srgbClr val="505050"/>
                </a:solidFill>
              </a:rPr>
              <a:t>Participate in exclusive</a:t>
            </a:r>
          </a:p>
          <a:p>
            <a:pPr algn="ctr">
              <a:defRPr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 sz="1000">
                <a:solidFill>
                  <a:srgbClr val="505050"/>
                </a:solidFill>
              </a:rPr>
              <a:t>Members Day events</a:t>
            </a:r>
          </a:p>
        </p:txBody>
      </p:sp>
      <p:sp>
        <p:nvSpPr>
          <p:cNvPr id="381" name="Shape 381"/>
          <p:cNvSpPr/>
          <p:nvPr/>
        </p:nvSpPr>
        <p:spPr>
          <a:xfrm>
            <a:off x="4593081" y="3055571"/>
            <a:ext cx="1047001" cy="52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/>
          <a:p>
            <a:pPr algn="ctr"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 sz="1000"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rPr>
              <a:t>Touchpoint</a:t>
            </a:r>
          </a:p>
          <a:p>
            <a:pPr algn="ctr"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 sz="1000"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rPr>
              <a:t>Journal</a:t>
            </a:r>
          </a:p>
        </p:txBody>
      </p:sp>
      <p:sp>
        <p:nvSpPr>
          <p:cNvPr id="382" name="Shape 382"/>
          <p:cNvSpPr/>
          <p:nvPr/>
        </p:nvSpPr>
        <p:spPr>
          <a:xfrm>
            <a:off x="5952401" y="773614"/>
            <a:ext cx="1433401" cy="37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>
            <a:lvl1pPr algn="ctr">
              <a:defRPr sz="1000"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sz="1400">
                <a:solidFill>
                  <a:srgbClr val="000000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 sz="1000"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rPr>
              <a:t>Great conference &amp; events discounts</a:t>
            </a:r>
          </a:p>
        </p:txBody>
      </p:sp>
      <p:sp>
        <p:nvSpPr>
          <p:cNvPr id="383" name="Shape 383"/>
          <p:cNvSpPr/>
          <p:nvPr/>
        </p:nvSpPr>
        <p:spPr>
          <a:xfrm>
            <a:off x="5843351" y="4041843"/>
            <a:ext cx="1651501" cy="52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/>
          <a:p>
            <a:pPr algn="ctr"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 sz="1000"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rPr>
              <a:t>Podcasts</a:t>
            </a:r>
            <a:r>
              <a:rPr sz="1000">
                <a:solidFill>
                  <a:srgbClr val="505050"/>
                </a:solidFill>
              </a:rPr>
              <a:t> </a:t>
            </a:r>
            <a:r>
              <a:rPr sz="1000"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rPr>
              <a:t>&amp;</a:t>
            </a:r>
            <a:r>
              <a:rPr sz="1000">
                <a:solidFill>
                  <a:srgbClr val="505050"/>
                </a:solidFill>
              </a:rPr>
              <a:t> </a:t>
            </a:r>
          </a:p>
          <a:p>
            <a:pPr algn="ctr"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 sz="1000"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rPr>
              <a:t>community knowledge</a:t>
            </a:r>
          </a:p>
        </p:txBody>
      </p:sp>
      <p:sp>
        <p:nvSpPr>
          <p:cNvPr id="384" name="Shape 384"/>
          <p:cNvSpPr/>
          <p:nvPr/>
        </p:nvSpPr>
        <p:spPr>
          <a:xfrm>
            <a:off x="4562003" y="1501041"/>
            <a:ext cx="1047001" cy="37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/>
          <a:p>
            <a:pPr algn="ctr"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 sz="1000"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rPr>
              <a:t>Case study </a:t>
            </a:r>
          </a:p>
          <a:p>
            <a:pPr algn="ctr"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 sz="1000"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rPr>
              <a:t>library</a:t>
            </a:r>
          </a:p>
        </p:txBody>
      </p:sp>
      <p:sp>
        <p:nvSpPr>
          <p:cNvPr id="385" name="Shape 385"/>
          <p:cNvSpPr/>
          <p:nvPr/>
        </p:nvSpPr>
        <p:spPr>
          <a:xfrm>
            <a:off x="-131075" y="4736674"/>
            <a:ext cx="9338100" cy="41190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9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latin typeface="Whitney-Semibold"/>
                <a:ea typeface="Whitney-Semibold"/>
                <a:cs typeface="Whitney-Semibold"/>
                <a:sym typeface="Whitney-Semibold"/>
              </a:rPr>
              <a:t> @SDNetwork</a:t>
            </a:r>
          </a:p>
        </p:txBody>
      </p:sp>
      <p:sp>
        <p:nvSpPr>
          <p:cNvPr id="387" name="Shape 387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900">
                <a:solidFill>
                  <a:srgbClr val="FFFFFF"/>
                </a:solidFill>
                <a:uFill>
                  <a:solidFill>
                    <a:srgbClr val="0097A7"/>
                  </a:solidFill>
                </a:uFill>
                <a:latin typeface="Whitney-Semibold"/>
                <a:ea typeface="Whitney-Semibold"/>
                <a:cs typeface="Whitney-Semibold"/>
                <a:sym typeface="Whitney-Semibold"/>
                <a:hlinkClick r:id="rId2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97A7"/>
                  </a:solidFill>
                </a:uFill>
                <a:hlinkClick r:id="rId2"/>
              </a:rPr>
              <a:t>www.service-design-network.org</a:t>
            </a:r>
          </a:p>
        </p:txBody>
      </p:sp>
      <p:sp>
        <p:nvSpPr>
          <p:cNvPr id="388" name="Shape 388"/>
          <p:cNvSpPr/>
          <p:nvPr/>
        </p:nvSpPr>
        <p:spPr>
          <a:xfrm>
            <a:off x="5894550" y="1417407"/>
            <a:ext cx="1542001" cy="1542001"/>
          </a:xfrm>
          <a:prstGeom prst="ellipse">
            <a:avLst/>
          </a:prstGeom>
          <a:solidFill>
            <a:srgbClr val="BBDC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38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40298" y="1839799"/>
            <a:ext cx="850505" cy="697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pasted-image.pd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8915" y="953385"/>
            <a:ext cx="546698" cy="522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pasted-image.pdf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3623" y="282044"/>
            <a:ext cx="613379" cy="459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pasted-image.pdf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4146" y="1020295"/>
            <a:ext cx="440929" cy="416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977989" y="2605675"/>
            <a:ext cx="465217" cy="502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402029" y="3473969"/>
            <a:ext cx="533798" cy="575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867147" y="2638445"/>
            <a:ext cx="511487" cy="41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pasted-image.pdf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3729" y="4769029"/>
            <a:ext cx="856737" cy="347326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Shape 397"/>
          <p:cNvSpPr/>
          <p:nvPr/>
        </p:nvSpPr>
        <p:spPr>
          <a:xfrm>
            <a:off x="651631" y="919257"/>
            <a:ext cx="4017475" cy="26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900" tIns="41900" rIns="41900" bIns="41900">
            <a:spAutoFit/>
          </a:bodyPr>
          <a:lstStyle/>
          <a:p>
            <a:pPr>
              <a:lnSpc>
                <a:spcPct val="80000"/>
              </a:lnSpc>
              <a:defRPr>
                <a:latin typeface="Whitney-Medium"/>
                <a:ea typeface="Whitney-Medium"/>
                <a:cs typeface="Whitney-Medium"/>
                <a:sym typeface="Whitney-Medium"/>
              </a:defRPr>
            </a:pPr>
            <a:r>
              <a:rPr sz="5000" baseline="30000">
                <a:solidFill>
                  <a:srgbClr val="866B9E"/>
                </a:solidFill>
              </a:rPr>
              <a:t>Become a paying </a:t>
            </a:r>
            <a:r>
              <a:rPr sz="5000" baseline="30000">
                <a:solidFill>
                  <a:srgbClr val="866B9E"/>
                </a:solidFill>
                <a:latin typeface="Whitney-Semibold"/>
                <a:ea typeface="Whitney-Semibold"/>
                <a:cs typeface="Whitney-Semibold"/>
                <a:sym typeface="Whitney-Semibold"/>
              </a:rPr>
              <a:t>MEMBER</a:t>
            </a:r>
            <a:r>
              <a:rPr sz="5000" baseline="30000">
                <a:solidFill>
                  <a:srgbClr val="866B9E"/>
                </a:solidFill>
              </a:rPr>
              <a:t> for </a:t>
            </a:r>
          </a:p>
          <a:p>
            <a:pPr>
              <a:lnSpc>
                <a:spcPct val="80000"/>
              </a:lnSpc>
              <a:defRPr>
                <a:latin typeface="Whitney-Medium"/>
                <a:ea typeface="Whitney-Medium"/>
                <a:cs typeface="Whitney-Medium"/>
                <a:sym typeface="Whitney-Medium"/>
              </a:defRPr>
            </a:pPr>
            <a:r>
              <a:rPr sz="5000" baseline="30000">
                <a:solidFill>
                  <a:srgbClr val="866B9E"/>
                </a:solidFill>
                <a:latin typeface="Whitney-Semibold"/>
                <a:ea typeface="Whitney-Semibold"/>
                <a:cs typeface="Whitney-Semibold"/>
                <a:sym typeface="Whitney-Semibold"/>
              </a:rPr>
              <a:t>EXCLUSIVE BENEFITS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/>
        </p:nvSpPr>
        <p:spPr>
          <a:xfrm>
            <a:off x="5011800" y="498899"/>
            <a:ext cx="3307501" cy="3307502"/>
          </a:xfrm>
          <a:prstGeom prst="ellipse">
            <a:avLst/>
          </a:prstGeom>
          <a:ln>
            <a:solidFill>
              <a:srgbClr val="000000"/>
            </a:solidFill>
            <a:prstDash val="dot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6263747" y="133428"/>
            <a:ext cx="803606" cy="76941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01" name="Shape 401"/>
          <p:cNvSpPr>
            <a:spLocks noGrp="1"/>
          </p:cNvSpPr>
          <p:nvPr>
            <p:ph type="sldNum" sz="quarter" idx="2"/>
          </p:nvPr>
        </p:nvSpPr>
        <p:spPr>
          <a:xfrm>
            <a:off x="8472457" y="4700818"/>
            <a:ext cx="548701" cy="31839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-256551" y="2707645"/>
            <a:ext cx="4467201" cy="86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/>
          <a:p>
            <a:pPr algn="r">
              <a:defRPr sz="2000">
                <a:latin typeface="Whitney-Semibold"/>
                <a:ea typeface="Whitney-Semibold"/>
                <a:cs typeface="Whitney-Semibold"/>
                <a:sym typeface="Whitney-Semibold"/>
              </a:defRPr>
            </a:pPr>
            <a:endParaRPr sz="1600">
              <a:solidFill>
                <a:srgbClr val="53585F"/>
              </a:solidFill>
            </a:endParaRPr>
          </a:p>
          <a:p>
            <a:pPr algn="r">
              <a:defRPr>
                <a:latin typeface="Whitney-Semibold"/>
                <a:ea typeface="Whitney-Semibold"/>
                <a:cs typeface="Whitney-Semibold"/>
                <a:sym typeface="Whitney-Semibold"/>
              </a:defRPr>
            </a:pPr>
            <a:endParaRPr sz="1800">
              <a:solidFill>
                <a:srgbClr val="53585F"/>
              </a:solidFill>
            </a:endParaRPr>
          </a:p>
        </p:txBody>
      </p:sp>
      <p:sp>
        <p:nvSpPr>
          <p:cNvPr id="403" name="Shape 403"/>
          <p:cNvSpPr/>
          <p:nvPr/>
        </p:nvSpPr>
        <p:spPr>
          <a:xfrm>
            <a:off x="-131075" y="4740908"/>
            <a:ext cx="9338100" cy="41190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51058" y="4785583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9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latin typeface="Whitney-Semibold"/>
                <a:ea typeface="Whitney-Semibold"/>
                <a:cs typeface="Whitney-Semibold"/>
                <a:sym typeface="Whitney-Semibold"/>
              </a:rPr>
              <a:t> @SDNetwork</a:t>
            </a:r>
          </a:p>
        </p:txBody>
      </p:sp>
      <p:sp>
        <p:nvSpPr>
          <p:cNvPr id="405" name="Shape 405"/>
          <p:cNvSpPr/>
          <p:nvPr/>
        </p:nvSpPr>
        <p:spPr>
          <a:xfrm>
            <a:off x="6997958" y="4785583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900">
                <a:solidFill>
                  <a:srgbClr val="FFFFFF"/>
                </a:solidFill>
                <a:uFill>
                  <a:solidFill>
                    <a:srgbClr val="0097A7"/>
                  </a:solidFill>
                </a:uFill>
                <a:latin typeface="Whitney-Semibold"/>
                <a:ea typeface="Whitney-Semibold"/>
                <a:cs typeface="Whitney-Semibold"/>
                <a:sym typeface="Whitney-Semibold"/>
                <a:hlinkClick r:id="rId2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97A7"/>
                  </a:solidFill>
                </a:uFill>
                <a:hlinkClick r:id="rId2"/>
              </a:rPr>
              <a:t>www.service-design-network.org</a:t>
            </a:r>
          </a:p>
        </p:txBody>
      </p:sp>
      <p:pic>
        <p:nvPicPr>
          <p:cNvPr id="406" name="pasted-image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3729" y="4773262"/>
            <a:ext cx="856737" cy="347326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Shape 407"/>
          <p:cNvSpPr/>
          <p:nvPr/>
        </p:nvSpPr>
        <p:spPr>
          <a:xfrm>
            <a:off x="688457" y="919257"/>
            <a:ext cx="3943823" cy="26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900" tIns="41900" rIns="41900" bIns="41900">
            <a:spAutoFit/>
          </a:bodyPr>
          <a:lstStyle/>
          <a:p>
            <a:pPr>
              <a:lnSpc>
                <a:spcPct val="80000"/>
              </a:lnSpc>
              <a:defRPr>
                <a:latin typeface="Whitney-Medium"/>
                <a:ea typeface="Whitney-Medium"/>
                <a:cs typeface="Whitney-Medium"/>
                <a:sym typeface="Whitney-Medium"/>
              </a:defRPr>
            </a:pPr>
            <a:r>
              <a:rPr sz="5000" baseline="30000">
                <a:solidFill>
                  <a:srgbClr val="866B9E"/>
                </a:solidFill>
              </a:rPr>
              <a:t>Join our community</a:t>
            </a:r>
          </a:p>
          <a:p>
            <a:pPr>
              <a:lnSpc>
                <a:spcPct val="80000"/>
              </a:lnSpc>
              <a:defRPr>
                <a:latin typeface="Whitney-Medium"/>
                <a:ea typeface="Whitney-Medium"/>
                <a:cs typeface="Whitney-Medium"/>
                <a:sym typeface="Whitney-Medium"/>
              </a:defRPr>
            </a:pPr>
            <a:r>
              <a:rPr sz="5000" baseline="30000">
                <a:solidFill>
                  <a:srgbClr val="866B9E"/>
                </a:solidFill>
              </a:rPr>
              <a:t>for free as a</a:t>
            </a:r>
          </a:p>
          <a:p>
            <a:pPr>
              <a:lnSpc>
                <a:spcPct val="80000"/>
              </a:lnSpc>
              <a:defRPr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 sz="5000" baseline="30000">
                <a:solidFill>
                  <a:srgbClr val="866B9E"/>
                </a:solidFill>
              </a:rPr>
              <a:t>COMMUNITY FOLLOWER</a:t>
            </a:r>
          </a:p>
        </p:txBody>
      </p:sp>
      <p:sp>
        <p:nvSpPr>
          <p:cNvPr id="408" name="Shape 408"/>
          <p:cNvSpPr/>
          <p:nvPr/>
        </p:nvSpPr>
        <p:spPr>
          <a:xfrm>
            <a:off x="7782808" y="1624032"/>
            <a:ext cx="803605" cy="964962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09" name="Shape 409"/>
          <p:cNvSpPr/>
          <p:nvPr/>
        </p:nvSpPr>
        <p:spPr>
          <a:xfrm>
            <a:off x="6298000" y="3374149"/>
            <a:ext cx="742201" cy="7422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10" name="Shape 410"/>
          <p:cNvSpPr/>
          <p:nvPr/>
        </p:nvSpPr>
        <p:spPr>
          <a:xfrm>
            <a:off x="4751790" y="1645066"/>
            <a:ext cx="803605" cy="922895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7687097" y="2212445"/>
            <a:ext cx="1047001" cy="52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/>
          <a:p>
            <a:pPr algn="ctr"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 sz="1000"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rPr>
              <a:t>Your profile on </a:t>
            </a:r>
          </a:p>
          <a:p>
            <a:pPr algn="ctr"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 sz="1000"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rPr>
              <a:t>SDN website</a:t>
            </a:r>
          </a:p>
        </p:txBody>
      </p:sp>
      <p:sp>
        <p:nvSpPr>
          <p:cNvPr id="412" name="Shape 412"/>
          <p:cNvSpPr/>
          <p:nvPr/>
        </p:nvSpPr>
        <p:spPr>
          <a:xfrm>
            <a:off x="4481055" y="2174345"/>
            <a:ext cx="1283671" cy="52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>
            <a:lvl1pPr algn="ctr">
              <a:defRPr sz="1000"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sz="1400">
                <a:solidFill>
                  <a:srgbClr val="000000"/>
                </a:solidFill>
              </a:defRPr>
            </a:pPr>
            <a:r>
              <a:rPr sz="1000">
                <a:solidFill>
                  <a:srgbClr val="505050"/>
                </a:solidFill>
              </a:rPr>
              <a:t>Limited access to Touchpoint Journal</a:t>
            </a:r>
          </a:p>
        </p:txBody>
      </p:sp>
      <p:sp>
        <p:nvSpPr>
          <p:cNvPr id="413" name="Shape 413"/>
          <p:cNvSpPr/>
          <p:nvPr/>
        </p:nvSpPr>
        <p:spPr>
          <a:xfrm>
            <a:off x="5843351" y="4041843"/>
            <a:ext cx="1651501" cy="52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/>
          <a:p>
            <a:pPr algn="ctr">
              <a:defRPr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 sz="1000">
                <a:solidFill>
                  <a:srgbClr val="505050"/>
                </a:solidFill>
              </a:rPr>
              <a:t>Podcasts &amp; </a:t>
            </a:r>
          </a:p>
          <a:p>
            <a:pPr algn="ctr">
              <a:defRPr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 sz="1000">
                <a:solidFill>
                  <a:srgbClr val="505050"/>
                </a:solidFill>
              </a:rPr>
              <a:t>community knowledge</a:t>
            </a:r>
          </a:p>
        </p:txBody>
      </p:sp>
      <p:sp>
        <p:nvSpPr>
          <p:cNvPr id="414" name="Shape 414"/>
          <p:cNvSpPr/>
          <p:nvPr/>
        </p:nvSpPr>
        <p:spPr>
          <a:xfrm>
            <a:off x="5894550" y="1417407"/>
            <a:ext cx="1542001" cy="1542001"/>
          </a:xfrm>
          <a:prstGeom prst="ellipse">
            <a:avLst/>
          </a:prstGeom>
          <a:solidFill>
            <a:srgbClr val="BBDC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15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40298" y="1839799"/>
            <a:ext cx="850505" cy="6972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77989" y="1672334"/>
            <a:ext cx="465217" cy="502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02029" y="3473969"/>
            <a:ext cx="533798" cy="575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841747" y="1745807"/>
            <a:ext cx="511487" cy="41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9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391200" y="116906"/>
            <a:ext cx="548701" cy="612109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Shape 420"/>
          <p:cNvSpPr/>
          <p:nvPr/>
        </p:nvSpPr>
        <p:spPr>
          <a:xfrm>
            <a:off x="5827100" y="773761"/>
            <a:ext cx="1651501" cy="52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>
            <a:lvl1pPr algn="ctr">
              <a:defRPr sz="1000"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sz="1400">
                <a:solidFill>
                  <a:srgbClr val="000000"/>
                </a:solidFill>
              </a:defRPr>
            </a:pPr>
            <a:r>
              <a:rPr sz="1000">
                <a:solidFill>
                  <a:srgbClr val="505050"/>
                </a:solidFill>
              </a:rPr>
              <a:t>Receive our Insider newsletter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/>
        </p:nvSpPr>
        <p:spPr>
          <a:xfrm>
            <a:off x="1263550" y="1932806"/>
            <a:ext cx="6616900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algn="ctr" defTabSz="219075">
              <a:defRPr sz="7200">
                <a:solidFill>
                  <a:srgbClr val="BBDC0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t>72,212</a:t>
            </a:r>
          </a:p>
          <a:p>
            <a:pPr algn="ctr" defTabSz="219075">
              <a:defRPr sz="3000">
                <a:solidFill>
                  <a:srgbClr val="716455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t>TOTAL audience following our </a:t>
            </a:r>
          </a:p>
          <a:p>
            <a:pPr algn="ctr" defTabSz="219075">
              <a:defRPr sz="3000">
                <a:solidFill>
                  <a:srgbClr val="716455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t>social media activities</a:t>
            </a:r>
          </a:p>
        </p:txBody>
      </p:sp>
      <p:sp>
        <p:nvSpPr>
          <p:cNvPr id="423" name="Shape 423"/>
          <p:cNvSpPr/>
          <p:nvPr/>
        </p:nvSpPr>
        <p:spPr>
          <a:xfrm>
            <a:off x="346831" y="487457"/>
            <a:ext cx="4017475" cy="26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900" tIns="41900" rIns="41900" bIns="41900">
            <a:spAutoFit/>
          </a:bodyPr>
          <a:lstStyle>
            <a:lvl1pPr>
              <a:lnSpc>
                <a:spcPct val="80000"/>
              </a:lnSpc>
              <a:defRPr sz="5000" baseline="30000">
                <a:solidFill>
                  <a:srgbClr val="866B9E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sz="1400" baseline="0">
                <a:solidFill>
                  <a:srgbClr val="000000"/>
                </a:solidFill>
                <a:latin typeface="Whitney-Medium"/>
                <a:ea typeface="Whitney-Medium"/>
                <a:cs typeface="Whitney-Medium"/>
                <a:sym typeface="Whitney-Medium"/>
              </a:defRPr>
            </a:pPr>
            <a:r>
              <a:rPr sz="5000" baseline="30000">
                <a:solidFill>
                  <a:srgbClr val="866B9E"/>
                </a:solidFill>
                <a:latin typeface="Whitney-Semibold"/>
                <a:ea typeface="Whitney-Semibold"/>
                <a:cs typeface="Whitney-Semibold"/>
                <a:sym typeface="Whitney-Semibold"/>
              </a:rPr>
              <a:t>ONLINE COMMUNITY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Slack 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7049" y="1122857"/>
            <a:ext cx="2289901" cy="2289901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Shape 426"/>
          <p:cNvSpPr/>
          <p:nvPr/>
        </p:nvSpPr>
        <p:spPr>
          <a:xfrm>
            <a:off x="2103780" y="369862"/>
            <a:ext cx="4936440" cy="52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219075">
              <a:defRPr sz="3000" baseline="28666">
                <a:solidFill>
                  <a:srgbClr val="B0CA0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r>
              <a:t>NEW SDN COMMUNITY SLACK</a:t>
            </a:r>
          </a:p>
        </p:txBody>
      </p:sp>
      <p:sp>
        <p:nvSpPr>
          <p:cNvPr id="427" name="Shape 427"/>
          <p:cNvSpPr/>
          <p:nvPr/>
        </p:nvSpPr>
        <p:spPr>
          <a:xfrm>
            <a:off x="1855820" y="3501861"/>
            <a:ext cx="5432360" cy="967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algn="ctr" defTabSz="219075">
              <a:defRPr sz="2000">
                <a:solidFill>
                  <a:srgbClr val="53585F"/>
                </a:solidFill>
                <a:latin typeface="Whitney-Bold"/>
                <a:ea typeface="Whitney-Bold"/>
                <a:cs typeface="Whitney-Bold"/>
                <a:sym typeface="Whitney-Bold"/>
              </a:defRPr>
            </a:pPr>
            <a:r>
              <a:t>Join the international conversation!</a:t>
            </a:r>
          </a:p>
          <a:p>
            <a:pPr algn="ctr" defTabSz="219075">
              <a:defRPr sz="2000">
                <a:solidFill>
                  <a:srgbClr val="53585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t>For SDN Community Followers and Members</a:t>
            </a:r>
          </a:p>
          <a:p>
            <a:pPr algn="ctr" defTabSz="219075">
              <a:defRPr sz="2000">
                <a:solidFill>
                  <a:srgbClr val="53585F"/>
                </a:solidFill>
                <a:latin typeface="Whitney-Bold"/>
                <a:ea typeface="Whitney-Bold"/>
                <a:cs typeface="Whitney-Bold"/>
                <a:sym typeface="Whitney-Bold"/>
              </a:defRPr>
            </a:pPr>
            <a:r>
              <a:rPr u="sng">
                <a:hlinkClick r:id="rId3"/>
              </a:rPr>
              <a:t>sdn-community.slack.com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/>
        </p:nvSpPr>
        <p:spPr>
          <a:xfrm>
            <a:off x="-117542" y="4738034"/>
            <a:ext cx="9338101" cy="41190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30" name="Shape 430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9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latin typeface="Whitney-Semibold"/>
                <a:ea typeface="Whitney-Semibold"/>
                <a:cs typeface="Whitney-Semibold"/>
                <a:sym typeface="Whitney-Semibold"/>
              </a:rPr>
              <a:t> @SDNetwork</a:t>
            </a:r>
          </a:p>
        </p:txBody>
      </p:sp>
      <p:sp>
        <p:nvSpPr>
          <p:cNvPr id="431" name="Shape 431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900">
                <a:solidFill>
                  <a:srgbClr val="FFFFFF"/>
                </a:solidFill>
                <a:uFill>
                  <a:solidFill>
                    <a:srgbClr val="0097A7"/>
                  </a:solidFill>
                </a:uFill>
                <a:latin typeface="Whitney-Semibold"/>
                <a:ea typeface="Whitney-Semibold"/>
                <a:cs typeface="Whitney-Semibold"/>
                <a:sym typeface="Whitney-Semibold"/>
                <a:hlinkClick r:id="rId2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97A7"/>
                  </a:solidFill>
                </a:uFill>
                <a:hlinkClick r:id="rId2"/>
              </a:rPr>
              <a:t>www.service-design-network.org</a:t>
            </a:r>
          </a:p>
        </p:txBody>
      </p:sp>
      <p:pic>
        <p:nvPicPr>
          <p:cNvPr id="432" name="pasted-image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3729" y="4769029"/>
            <a:ext cx="856737" cy="347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roposalskey visual final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08" y="465311"/>
            <a:ext cx="9144001" cy="3741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SDN Canad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0648" y="-811264"/>
            <a:ext cx="4255430" cy="6107164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Shape 436"/>
          <p:cNvSpPr/>
          <p:nvPr/>
        </p:nvSpPr>
        <p:spPr>
          <a:xfrm>
            <a:off x="296396" y="575289"/>
            <a:ext cx="4060800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900" tIns="41900" rIns="41900" bIns="41900">
            <a:spAutoFit/>
          </a:bodyPr>
          <a:lstStyle>
            <a:lvl1pPr>
              <a:lnSpc>
                <a:spcPct val="60000"/>
              </a:lnSpc>
              <a:defRPr sz="5000" baseline="30000">
                <a:solidFill>
                  <a:srgbClr val="BBDC05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sz="1400" baseline="0">
                <a:solidFill>
                  <a:srgbClr val="000000"/>
                </a:solidFill>
              </a:defRPr>
            </a:pPr>
            <a:r>
              <a:rPr sz="5000" baseline="30000">
                <a:solidFill>
                  <a:srgbClr val="BBDC05"/>
                </a:solidFill>
              </a:rPr>
              <a:t>National Conferences</a:t>
            </a:r>
          </a:p>
        </p:txBody>
      </p:sp>
      <p:sp>
        <p:nvSpPr>
          <p:cNvPr id="437" name="Shape 437"/>
          <p:cNvSpPr/>
          <p:nvPr/>
        </p:nvSpPr>
        <p:spPr>
          <a:xfrm>
            <a:off x="4944612" y="-111703"/>
            <a:ext cx="4669758" cy="4914110"/>
          </a:xfrm>
          <a:prstGeom prst="rect">
            <a:avLst/>
          </a:prstGeom>
          <a:solidFill>
            <a:srgbClr val="666666">
              <a:alpha val="5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-117542" y="4738034"/>
            <a:ext cx="9338101" cy="41190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9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latin typeface="Whitney-Semibold"/>
                <a:ea typeface="Whitney-Semibold"/>
                <a:cs typeface="Whitney-Semibold"/>
                <a:sym typeface="Whitney-Semibold"/>
              </a:rPr>
              <a:t> @SDNetwork</a:t>
            </a:r>
          </a:p>
        </p:txBody>
      </p:sp>
      <p:sp>
        <p:nvSpPr>
          <p:cNvPr id="440" name="Shape 440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900">
                <a:solidFill>
                  <a:srgbClr val="FFFFFF"/>
                </a:solidFill>
                <a:uFill>
                  <a:solidFill>
                    <a:srgbClr val="0097A7"/>
                  </a:solidFill>
                </a:uFill>
                <a:latin typeface="Whitney-Semibold"/>
                <a:ea typeface="Whitney-Semibold"/>
                <a:cs typeface="Whitney-Semibold"/>
                <a:sym typeface="Whitney-Semibold"/>
                <a:hlinkClick r:id="rId3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97A7"/>
                  </a:solidFill>
                </a:uFill>
                <a:hlinkClick r:id="rId3"/>
              </a:rPr>
              <a:t>www.service-design-network.org</a:t>
            </a:r>
          </a:p>
        </p:txBody>
      </p:sp>
      <p:pic>
        <p:nvPicPr>
          <p:cNvPr id="441" name="pasted-image.pd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3729" y="4769029"/>
            <a:ext cx="856737" cy="347326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Shape 442"/>
          <p:cNvSpPr/>
          <p:nvPr/>
        </p:nvSpPr>
        <p:spPr>
          <a:xfrm>
            <a:off x="289549" y="2019300"/>
            <a:ext cx="4669759" cy="110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/>
          <a:p>
            <a:pPr marL="283986" indent="-283986">
              <a:lnSpc>
                <a:spcPct val="120000"/>
              </a:lnSpc>
              <a:buSzPct val="75000"/>
              <a:buChar char="•"/>
              <a:defRPr sz="2000">
                <a:solidFill>
                  <a:srgbClr val="53585F"/>
                </a:solidFill>
                <a:latin typeface="Whitney-Medium"/>
                <a:ea typeface="Whitney-Medium"/>
                <a:cs typeface="Whitney-Medium"/>
                <a:sym typeface="Whitney-Medium"/>
              </a:defRPr>
            </a:pPr>
            <a:r>
              <a:t>Run by local chapters</a:t>
            </a:r>
          </a:p>
          <a:p>
            <a:pPr marL="283986" indent="-283986">
              <a:lnSpc>
                <a:spcPct val="120000"/>
              </a:lnSpc>
              <a:buSzPct val="75000"/>
              <a:buChar char="•"/>
              <a:defRPr sz="2000">
                <a:solidFill>
                  <a:srgbClr val="53585F"/>
                </a:solidFill>
                <a:latin typeface="Whitney-Bold"/>
                <a:ea typeface="Whitney-Bold"/>
                <a:cs typeface="Whitney-Bold"/>
                <a:sym typeface="Whitney-Bold"/>
              </a:defRPr>
            </a:pPr>
            <a:r>
              <a:t>Educate and explore </a:t>
            </a:r>
            <a:r>
              <a:rPr>
                <a:latin typeface="Whitney-Medium"/>
                <a:ea typeface="Whitney-Medium"/>
                <a:cs typeface="Whitney-Medium"/>
                <a:sym typeface="Whitney-Medium"/>
              </a:rPr>
              <a:t>key themes</a:t>
            </a:r>
          </a:p>
          <a:p>
            <a:pPr marL="283986" indent="-283986">
              <a:lnSpc>
                <a:spcPct val="120000"/>
              </a:lnSpc>
              <a:buSzPct val="75000"/>
              <a:buChar char="•"/>
              <a:defRPr sz="2000">
                <a:solidFill>
                  <a:srgbClr val="53585F"/>
                </a:solidFill>
                <a:latin typeface="Whitney-Medium"/>
                <a:ea typeface="Whitney-Medium"/>
                <a:cs typeface="Whitney-Medium"/>
                <a:sym typeface="Whitney-Medium"/>
              </a:defRPr>
            </a:pPr>
            <a:r>
              <a:t>Aimed at </a:t>
            </a:r>
            <a:r>
              <a:rPr>
                <a:latin typeface="Whitney-Bold"/>
                <a:ea typeface="Whitney-Bold"/>
                <a:cs typeface="Whitney-Bold"/>
                <a:sym typeface="Whitney-Bold"/>
              </a:rPr>
              <a:t>local and national </a:t>
            </a:r>
            <a:r>
              <a:t>community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facebook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973" y="-118066"/>
            <a:ext cx="8738054" cy="4912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/>
        </p:nvSpPr>
        <p:spPr>
          <a:xfrm>
            <a:off x="3660446" y="4352638"/>
            <a:ext cx="1823108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u="sng"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http://bit.ly/2BXu7zh</a:t>
            </a:r>
          </a:p>
        </p:txBody>
      </p:sp>
      <p:pic>
        <p:nvPicPr>
          <p:cNvPr id="447" name="Nordic_Documentary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-377253"/>
            <a:ext cx="9144001" cy="4586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/>
        </p:nvSpPr>
        <p:spPr>
          <a:xfrm>
            <a:off x="2103780" y="363512"/>
            <a:ext cx="4936440" cy="525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algn="ctr" defTabSz="219075">
              <a:defRPr sz="3000" baseline="28666">
                <a:solidFill>
                  <a:srgbClr val="B0CA0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baseline="0"/>
            </a:pPr>
            <a:r>
              <a:rPr baseline="28666"/>
              <a:t>LOCAL CHAPTER EVENTS</a:t>
            </a:r>
          </a:p>
        </p:txBody>
      </p:sp>
      <p:grpSp>
        <p:nvGrpSpPr>
          <p:cNvPr id="455" name="Group 455"/>
          <p:cNvGrpSpPr/>
          <p:nvPr/>
        </p:nvGrpSpPr>
        <p:grpSpPr>
          <a:xfrm>
            <a:off x="666750" y="987439"/>
            <a:ext cx="7810500" cy="3633440"/>
            <a:chOff x="0" y="0"/>
            <a:chExt cx="7810499" cy="3633438"/>
          </a:xfrm>
        </p:grpSpPr>
        <p:pic>
          <p:nvPicPr>
            <p:cNvPr id="450" name="Screen Shot 2017-10-26 at 19.59.2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9794"/>
              <a:ext cx="1521998" cy="359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1" name="Screen Shot 2017-10-26 at 19.59.39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73225" y="19794"/>
              <a:ext cx="1517599" cy="359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2" name="Screen Shot 2017-10-26 at 19.59.50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142051" y="19794"/>
              <a:ext cx="1513201" cy="3593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3" name="Screen Shot 2017-10-26 at 20.00.02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706479" y="0"/>
              <a:ext cx="1526397" cy="36334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4" name="Screen Shot 2017-10-26 at 20.00.19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284103" y="2199"/>
              <a:ext cx="1526397" cy="36290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30863254132_06ca94cd68_z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10103" y="-1"/>
            <a:ext cx="4541931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Shape 233"/>
          <p:cNvSpPr/>
          <p:nvPr/>
        </p:nvSpPr>
        <p:spPr>
          <a:xfrm>
            <a:off x="-131075" y="4740908"/>
            <a:ext cx="9338100" cy="41190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4596522" y="-221657"/>
            <a:ext cx="4569000" cy="4971062"/>
          </a:xfrm>
          <a:prstGeom prst="rect">
            <a:avLst/>
          </a:prstGeom>
          <a:solidFill>
            <a:srgbClr val="666666">
              <a:alpha val="5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51058" y="4785583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9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latin typeface="Whitney-Semibold"/>
                <a:ea typeface="Whitney-Semibold"/>
                <a:cs typeface="Whitney-Semibold"/>
                <a:sym typeface="Whitney-Semibold"/>
              </a:rPr>
              <a:t> @SDNetwork</a:t>
            </a:r>
          </a:p>
        </p:txBody>
      </p:sp>
      <p:sp>
        <p:nvSpPr>
          <p:cNvPr id="236" name="Shape 236"/>
          <p:cNvSpPr/>
          <p:nvPr/>
        </p:nvSpPr>
        <p:spPr>
          <a:xfrm>
            <a:off x="6997958" y="4785583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900">
                <a:solidFill>
                  <a:srgbClr val="FFFFFF"/>
                </a:solidFill>
                <a:uFill>
                  <a:solidFill>
                    <a:srgbClr val="0097A7"/>
                  </a:solidFill>
                </a:uFill>
                <a:latin typeface="Whitney-Semibold"/>
                <a:ea typeface="Whitney-Semibold"/>
                <a:cs typeface="Whitney-Semibold"/>
                <a:sym typeface="Whitney-Semibold"/>
                <a:hlinkClick r:id="rId3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97A7"/>
                  </a:solidFill>
                </a:uFill>
                <a:hlinkClick r:id="rId3"/>
              </a:rPr>
              <a:t>www.service-design-network.org</a:t>
            </a:r>
          </a:p>
        </p:txBody>
      </p:sp>
      <p:pic>
        <p:nvPicPr>
          <p:cNvPr id="237" name="pasted-image.pd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3729" y="4773262"/>
            <a:ext cx="856737" cy="347326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238"/>
          <p:cNvSpPr/>
          <p:nvPr/>
        </p:nvSpPr>
        <p:spPr>
          <a:xfrm>
            <a:off x="142035" y="1600200"/>
            <a:ext cx="4231276" cy="26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457200">
              <a:defRPr sz="2400">
                <a:solidFill>
                  <a:srgbClr val="53585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latin typeface="Whitney-Medium"/>
                <a:ea typeface="Whitney-Medium"/>
                <a:cs typeface="Whitney-Medium"/>
                <a:sym typeface="Whitney-Medium"/>
              </a:rPr>
              <a:t>“Service Design is a</a:t>
            </a:r>
            <a:r>
              <a:t> </a:t>
            </a:r>
            <a:r>
              <a:rPr>
                <a:latin typeface="Whitney-Bold"/>
                <a:ea typeface="Whitney-Bold"/>
                <a:cs typeface="Whitney-Bold"/>
                <a:sym typeface="Whitney-Bold"/>
              </a:rPr>
              <a:t>collaborative process</a:t>
            </a:r>
            <a:r>
              <a:t> of </a:t>
            </a:r>
            <a:r>
              <a:rPr>
                <a:latin typeface="Whitney-Medium"/>
                <a:ea typeface="Whitney-Medium"/>
                <a:cs typeface="Whitney-Medium"/>
                <a:sym typeface="Whitney-Medium"/>
              </a:rPr>
              <a:t>researching, envisaging, and</a:t>
            </a:r>
            <a:r>
              <a:t> </a:t>
            </a:r>
            <a:r>
              <a:rPr>
                <a:latin typeface="Whitney-Medium"/>
                <a:ea typeface="Whitney-Medium"/>
                <a:cs typeface="Whitney-Medium"/>
                <a:sym typeface="Whitney-Medium"/>
              </a:rPr>
              <a:t>then</a:t>
            </a:r>
            <a:r>
              <a:t> </a:t>
            </a:r>
            <a:r>
              <a:rPr>
                <a:latin typeface="Whitney-Bold"/>
                <a:ea typeface="Whitney-Bold"/>
                <a:cs typeface="Whitney-Bold"/>
                <a:sym typeface="Whitney-Bold"/>
              </a:rPr>
              <a:t>orchestrating experiences</a:t>
            </a:r>
            <a:r>
              <a:t> </a:t>
            </a:r>
            <a:r>
              <a:rPr>
                <a:latin typeface="Whitney-Medium"/>
                <a:ea typeface="Whitney-Medium"/>
                <a:cs typeface="Whitney-Medium"/>
                <a:sym typeface="Whitney-Medium"/>
              </a:rPr>
              <a:t>that happen over time and </a:t>
            </a:r>
            <a:r>
              <a:rPr>
                <a:latin typeface="Whitney-Bold"/>
                <a:ea typeface="Whitney-Bold"/>
                <a:cs typeface="Whitney-Bold"/>
                <a:sym typeface="Whitney-Bold"/>
              </a:rPr>
              <a:t>multiple touchpoints.”</a:t>
            </a:r>
          </a:p>
          <a:p>
            <a:pPr algn="r" defTabSz="457200">
              <a:defRPr sz="2400">
                <a:solidFill>
                  <a:srgbClr val="9A81AE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solidFill>
                  <a:srgbClr val="53585F"/>
                </a:solidFill>
                <a:latin typeface="Whitney-BookItalic"/>
                <a:ea typeface="Whitney-BookItalic"/>
                <a:cs typeface="Whitney-BookItalic"/>
                <a:sym typeface="Whitney-BookItalic"/>
              </a:rPr>
              <a:t> </a:t>
            </a:r>
            <a:r>
              <a:rPr sz="2000">
                <a:solidFill>
                  <a:srgbClr val="53585F"/>
                </a:solidFill>
                <a:latin typeface="Whitney-BookItalic"/>
                <a:ea typeface="Whitney-BookItalic"/>
                <a:cs typeface="Whitney-BookItalic"/>
                <a:sym typeface="Whitney-BookItalic"/>
              </a:rPr>
              <a:t>Prof. Birgit Mager, SDN President</a:t>
            </a:r>
          </a:p>
        </p:txBody>
      </p:sp>
      <p:sp>
        <p:nvSpPr>
          <p:cNvPr id="239" name="Shape 239"/>
          <p:cNvSpPr/>
          <p:nvPr/>
        </p:nvSpPr>
        <p:spPr>
          <a:xfrm>
            <a:off x="437882" y="368009"/>
            <a:ext cx="3863057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900" tIns="41900" rIns="41900" bIns="41900">
            <a:spAutoFit/>
          </a:bodyPr>
          <a:lstStyle>
            <a:lvl1pPr algn="r">
              <a:lnSpc>
                <a:spcPct val="60000"/>
              </a:lnSpc>
              <a:defRPr sz="5000" baseline="30000">
                <a:solidFill>
                  <a:srgbClr val="BBDC05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sz="1400" baseline="0">
                <a:solidFill>
                  <a:srgbClr val="000000"/>
                </a:solidFill>
              </a:defRPr>
            </a:pPr>
            <a:r>
              <a:rPr sz="5000" baseline="30000">
                <a:solidFill>
                  <a:srgbClr val="BBDC05"/>
                </a:solidFill>
              </a:rPr>
              <a:t>What is Service Design?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Small_Happy SDDay_SDN Cake copy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41304" y="0"/>
            <a:ext cx="5566223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Shape 458"/>
          <p:cNvSpPr/>
          <p:nvPr/>
        </p:nvSpPr>
        <p:spPr>
          <a:xfrm>
            <a:off x="-131075" y="4736674"/>
            <a:ext cx="9338100" cy="41190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9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latin typeface="Whitney-Semibold"/>
                <a:ea typeface="Whitney-Semibold"/>
                <a:cs typeface="Whitney-Semibold"/>
                <a:sym typeface="Whitney-Semibold"/>
              </a:rPr>
              <a:t> @SDNetwork #ServiceDesignDay</a:t>
            </a:r>
          </a:p>
        </p:txBody>
      </p:sp>
      <p:sp>
        <p:nvSpPr>
          <p:cNvPr id="460" name="Shape 460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900">
                <a:solidFill>
                  <a:srgbClr val="FFFFFF"/>
                </a:solidFill>
                <a:uFill>
                  <a:solidFill>
                    <a:srgbClr val="0097A7"/>
                  </a:solidFill>
                </a:uFill>
                <a:latin typeface="Whitney-Semibold"/>
                <a:ea typeface="Whitney-Semibold"/>
                <a:cs typeface="Whitney-Semibold"/>
                <a:sym typeface="Whitney-Semibold"/>
                <a:hlinkClick r:id="rId4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97A7"/>
                  </a:solidFill>
                </a:uFill>
                <a:hlinkClick r:id="rId4"/>
              </a:rPr>
              <a:t>www.service-design-network.org</a:t>
            </a:r>
          </a:p>
        </p:txBody>
      </p:sp>
      <p:pic>
        <p:nvPicPr>
          <p:cNvPr id="461" name="pasted-image.pdf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3729" y="4769029"/>
            <a:ext cx="856737" cy="347326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Shape 462"/>
          <p:cNvSpPr/>
          <p:nvPr/>
        </p:nvSpPr>
        <p:spPr>
          <a:xfrm>
            <a:off x="-117542" y="4738034"/>
            <a:ext cx="9338101" cy="41190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9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latin typeface="Whitney-Semibold"/>
                <a:ea typeface="Whitney-Semibold"/>
                <a:cs typeface="Whitney-Semibold"/>
                <a:sym typeface="Whitney-Semibold"/>
              </a:rPr>
              <a:t> @SDNetwork</a:t>
            </a:r>
          </a:p>
        </p:txBody>
      </p:sp>
      <p:sp>
        <p:nvSpPr>
          <p:cNvPr id="464" name="Shape 464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900">
                <a:solidFill>
                  <a:srgbClr val="FFFFFF"/>
                </a:solidFill>
                <a:uFill>
                  <a:solidFill>
                    <a:srgbClr val="0097A7"/>
                  </a:solidFill>
                </a:uFill>
                <a:latin typeface="Whitney-Semibold"/>
                <a:ea typeface="Whitney-Semibold"/>
                <a:cs typeface="Whitney-Semibold"/>
                <a:sym typeface="Whitney-Semibold"/>
                <a:hlinkClick r:id="rId4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97A7"/>
                  </a:solidFill>
                </a:uFill>
                <a:hlinkClick r:id="rId4"/>
              </a:rPr>
              <a:t>www.service-design-network.org</a:t>
            </a:r>
          </a:p>
        </p:txBody>
      </p:sp>
      <p:pic>
        <p:nvPicPr>
          <p:cNvPr id="465" name="pasted-image.pdf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3729" y="4769029"/>
            <a:ext cx="856737" cy="347326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Shape 466"/>
          <p:cNvSpPr/>
          <p:nvPr/>
        </p:nvSpPr>
        <p:spPr>
          <a:xfrm>
            <a:off x="296396" y="575289"/>
            <a:ext cx="4060800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900" tIns="41900" rIns="41900" bIns="41900">
            <a:spAutoFit/>
          </a:bodyPr>
          <a:lstStyle/>
          <a:p>
            <a:pPr>
              <a:lnSpc>
                <a:spcPct val="60000"/>
              </a:lnSpc>
              <a:defRPr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 sz="5000" baseline="30000">
                <a:solidFill>
                  <a:srgbClr val="BBDC05"/>
                </a:solidFill>
              </a:rPr>
              <a:t>Service Design Day</a:t>
            </a:r>
          </a:p>
          <a:p>
            <a:pPr>
              <a:lnSpc>
                <a:spcPct val="60000"/>
              </a:lnSpc>
              <a:defRPr>
                <a:latin typeface="Whitney-Medium"/>
                <a:ea typeface="Whitney-Medium"/>
                <a:cs typeface="Whitney-Medium"/>
                <a:sym typeface="Whitney-Medium"/>
              </a:defRPr>
            </a:pPr>
            <a:r>
              <a:rPr sz="5000" baseline="30000">
                <a:solidFill>
                  <a:srgbClr val="BBDC05"/>
                </a:solidFill>
              </a:rPr>
              <a:t>June 1st each year</a:t>
            </a:r>
          </a:p>
        </p:txBody>
      </p:sp>
      <p:sp>
        <p:nvSpPr>
          <p:cNvPr id="467" name="Shape 467"/>
          <p:cNvSpPr/>
          <p:nvPr/>
        </p:nvSpPr>
        <p:spPr>
          <a:xfrm>
            <a:off x="289549" y="2019300"/>
            <a:ext cx="4455493" cy="110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/>
          <a:p>
            <a:pPr marL="283986" indent="-283986">
              <a:lnSpc>
                <a:spcPct val="120000"/>
              </a:lnSpc>
              <a:buSzPct val="75000"/>
              <a:buChar char="•"/>
              <a:defRPr sz="2000">
                <a:solidFill>
                  <a:srgbClr val="53585F"/>
                </a:solidFill>
                <a:latin typeface="Whitney-Medium"/>
                <a:ea typeface="Whitney-Medium"/>
                <a:cs typeface="Whitney-Medium"/>
                <a:sym typeface="Whitney-Medium"/>
              </a:defRPr>
            </a:pPr>
            <a:r>
              <a:rPr>
                <a:latin typeface="Whitney-Bold"/>
                <a:ea typeface="Whitney-Bold"/>
                <a:cs typeface="Whitney-Bold"/>
                <a:sym typeface="Whitney-Bold"/>
              </a:rPr>
              <a:t>Celebrates</a:t>
            </a:r>
            <a:r>
              <a:t> the field of service design</a:t>
            </a:r>
          </a:p>
          <a:p>
            <a:pPr marL="283986" indent="-283986">
              <a:lnSpc>
                <a:spcPct val="120000"/>
              </a:lnSpc>
              <a:buSzPct val="75000"/>
              <a:buChar char="•"/>
              <a:defRPr sz="2000">
                <a:solidFill>
                  <a:srgbClr val="53585F"/>
                </a:solidFill>
                <a:latin typeface="Whitney-Medium"/>
                <a:ea typeface="Whitney-Medium"/>
                <a:cs typeface="Whitney-Medium"/>
                <a:sym typeface="Whitney-Medium"/>
              </a:defRPr>
            </a:pPr>
            <a:r>
              <a:rPr>
                <a:latin typeface="Whitney-Bold"/>
                <a:ea typeface="Whitney-Bold"/>
                <a:cs typeface="Whitney-Bold"/>
                <a:sym typeface="Whitney-Bold"/>
              </a:rPr>
              <a:t>Raises awareness</a:t>
            </a:r>
            <a:r>
              <a:t> in new audiences</a:t>
            </a:r>
          </a:p>
          <a:p>
            <a:pPr marL="283986" indent="-283986">
              <a:lnSpc>
                <a:spcPct val="120000"/>
              </a:lnSpc>
              <a:buSzPct val="75000"/>
              <a:buChar char="•"/>
              <a:defRPr sz="2000">
                <a:solidFill>
                  <a:srgbClr val="53585F"/>
                </a:solidFill>
                <a:latin typeface="Whitney-Medium"/>
                <a:ea typeface="Whitney-Medium"/>
                <a:cs typeface="Whitney-Medium"/>
                <a:sym typeface="Whitney-Medium"/>
              </a:defRPr>
            </a:pPr>
            <a:r>
              <a:t>Brings the </a:t>
            </a:r>
            <a:r>
              <a:rPr>
                <a:latin typeface="Whitney-Bold"/>
                <a:ea typeface="Whitney-Bold"/>
                <a:cs typeface="Whitney-Bold"/>
                <a:sym typeface="Whitney-Bold"/>
              </a:rPr>
              <a:t>community</a:t>
            </a:r>
            <a:r>
              <a:t> together</a:t>
            </a:r>
          </a:p>
        </p:txBody>
      </p:sp>
      <p:sp>
        <p:nvSpPr>
          <p:cNvPr id="468" name="Shape 468"/>
          <p:cNvSpPr/>
          <p:nvPr/>
        </p:nvSpPr>
        <p:spPr>
          <a:xfrm>
            <a:off x="4843012" y="-175203"/>
            <a:ext cx="4669758" cy="4914110"/>
          </a:xfrm>
          <a:prstGeom prst="rect">
            <a:avLst/>
          </a:prstGeom>
          <a:solidFill>
            <a:srgbClr val="666666">
              <a:alpha val="5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30684963521_595aac992d_k (2)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57656" y="-175202"/>
            <a:ext cx="4345998" cy="4914139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Shape 473"/>
          <p:cNvSpPr/>
          <p:nvPr/>
        </p:nvSpPr>
        <p:spPr>
          <a:xfrm>
            <a:off x="4855712" y="-175203"/>
            <a:ext cx="4669758" cy="4914110"/>
          </a:xfrm>
          <a:prstGeom prst="rect">
            <a:avLst/>
          </a:prstGeom>
          <a:solidFill>
            <a:srgbClr val="666666">
              <a:alpha val="5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4" name="Shape 474"/>
          <p:cNvSpPr/>
          <p:nvPr/>
        </p:nvSpPr>
        <p:spPr>
          <a:xfrm>
            <a:off x="-117542" y="4738034"/>
            <a:ext cx="9338101" cy="41190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9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latin typeface="Whitney-Semibold"/>
                <a:ea typeface="Whitney-Semibold"/>
                <a:cs typeface="Whitney-Semibold"/>
                <a:sym typeface="Whitney-Semibold"/>
              </a:rPr>
              <a:t> @SDNetwork</a:t>
            </a:r>
          </a:p>
        </p:txBody>
      </p:sp>
      <p:sp>
        <p:nvSpPr>
          <p:cNvPr id="476" name="Shape 476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900">
                <a:solidFill>
                  <a:srgbClr val="FFFFFF"/>
                </a:solidFill>
                <a:uFill>
                  <a:solidFill>
                    <a:srgbClr val="0097A7"/>
                  </a:solidFill>
                </a:uFill>
                <a:latin typeface="Whitney-Semibold"/>
                <a:ea typeface="Whitney-Semibold"/>
                <a:cs typeface="Whitney-Semibold"/>
                <a:sym typeface="Whitney-Semibold"/>
                <a:hlinkClick r:id="rId3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97A7"/>
                  </a:solidFill>
                </a:uFill>
                <a:hlinkClick r:id="rId3"/>
              </a:rPr>
              <a:t>www.service-design-network.org</a:t>
            </a:r>
          </a:p>
        </p:txBody>
      </p:sp>
      <p:pic>
        <p:nvPicPr>
          <p:cNvPr id="477" name="pasted-image.pd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3729" y="4769029"/>
            <a:ext cx="856737" cy="347326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Shape 478"/>
          <p:cNvSpPr/>
          <p:nvPr/>
        </p:nvSpPr>
        <p:spPr>
          <a:xfrm>
            <a:off x="289549" y="2010667"/>
            <a:ext cx="4455493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/>
          <a:p>
            <a:pPr marL="283986" indent="-283986">
              <a:lnSpc>
                <a:spcPct val="120000"/>
              </a:lnSpc>
              <a:buSzPct val="75000"/>
              <a:buChar char="•"/>
              <a:defRPr sz="2000">
                <a:solidFill>
                  <a:srgbClr val="53585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latin typeface="Whitney-Bold"/>
                <a:ea typeface="Whitney-Bold"/>
                <a:cs typeface="Whitney-Bold"/>
                <a:sym typeface="Whitney-Bold"/>
              </a:rPr>
              <a:t>Celebrates</a:t>
            </a:r>
            <a:r>
              <a:t> and </a:t>
            </a:r>
            <a:r>
              <a:rPr>
                <a:latin typeface="Whitney-Bold"/>
                <a:ea typeface="Whitney-Bold"/>
                <a:cs typeface="Whitney-Bold"/>
                <a:sym typeface="Whitney-Bold"/>
              </a:rPr>
              <a:t>rewards</a:t>
            </a:r>
            <a:r>
              <a:t> suc</a:t>
            </a:r>
            <a:r>
              <a:rPr>
                <a:latin typeface="Whitney-Medium"/>
                <a:ea typeface="Whitney-Medium"/>
                <a:cs typeface="Whitney-Medium"/>
                <a:sym typeface="Whitney-Medium"/>
              </a:rPr>
              <a:t>cess</a:t>
            </a:r>
          </a:p>
          <a:p>
            <a:pPr marL="308680" indent="-308680" defTabSz="584200">
              <a:lnSpc>
                <a:spcPct val="120000"/>
              </a:lnSpc>
              <a:buSzPct val="75000"/>
              <a:buChar char="•"/>
              <a:defRPr sz="2000">
                <a:solidFill>
                  <a:srgbClr val="53585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latin typeface="Whitney-Medium"/>
                <a:ea typeface="Whitney-Medium"/>
                <a:cs typeface="Whitney-Medium"/>
                <a:sym typeface="Whitney-Medium"/>
              </a:rPr>
              <a:t>Evidences the</a:t>
            </a:r>
            <a:r>
              <a:t> </a:t>
            </a:r>
            <a:r>
              <a:rPr>
                <a:latin typeface="Whitney-Bold"/>
                <a:ea typeface="Whitney-Bold"/>
                <a:cs typeface="Whitney-Bold"/>
                <a:sym typeface="Whitney-Bold"/>
              </a:rPr>
              <a:t>value</a:t>
            </a:r>
            <a:r>
              <a:t> </a:t>
            </a:r>
            <a:r>
              <a:rPr>
                <a:latin typeface="Whitney-Medium"/>
                <a:ea typeface="Whitney-Medium"/>
                <a:cs typeface="Whitney-Medium"/>
                <a:sym typeface="Whitney-Medium"/>
              </a:rPr>
              <a:t>of service design</a:t>
            </a:r>
          </a:p>
          <a:p>
            <a:pPr marL="308680" indent="-308680" defTabSz="584200">
              <a:lnSpc>
                <a:spcPct val="120000"/>
              </a:lnSpc>
              <a:buSzPct val="75000"/>
              <a:buChar char="•"/>
              <a:defRPr sz="2000">
                <a:solidFill>
                  <a:srgbClr val="53585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latin typeface="Whitney-Medium"/>
                <a:ea typeface="Whitney-Medium"/>
                <a:cs typeface="Whitney-Medium"/>
                <a:sym typeface="Whitney-Medium"/>
              </a:rPr>
              <a:t>Showcases</a:t>
            </a:r>
            <a:r>
              <a:t> </a:t>
            </a:r>
            <a:r>
              <a:rPr>
                <a:latin typeface="Whitney-Bold"/>
                <a:ea typeface="Whitney-Bold"/>
                <a:cs typeface="Whitney-Bold"/>
                <a:sym typeface="Whitney-Bold"/>
              </a:rPr>
              <a:t>best practices</a:t>
            </a:r>
          </a:p>
        </p:txBody>
      </p:sp>
      <p:sp>
        <p:nvSpPr>
          <p:cNvPr id="479" name="Shape 479"/>
          <p:cNvSpPr/>
          <p:nvPr/>
        </p:nvSpPr>
        <p:spPr>
          <a:xfrm>
            <a:off x="270996" y="549889"/>
            <a:ext cx="4060800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900" tIns="41900" rIns="41900" bIns="41900">
            <a:spAutoFit/>
          </a:bodyPr>
          <a:lstStyle>
            <a:lvl1pPr algn="r">
              <a:lnSpc>
                <a:spcPct val="60000"/>
              </a:lnSpc>
              <a:defRPr sz="5000" baseline="30000">
                <a:solidFill>
                  <a:srgbClr val="BBDC05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sz="1400" baseline="0">
                <a:solidFill>
                  <a:srgbClr val="000000"/>
                </a:solidFill>
              </a:defRPr>
            </a:pPr>
            <a:r>
              <a:rPr sz="5000" baseline="30000">
                <a:solidFill>
                  <a:srgbClr val="BBDC05"/>
                </a:solidFill>
              </a:rPr>
              <a:t>Service Design Award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/>
        </p:nvSpPr>
        <p:spPr>
          <a:xfrm>
            <a:off x="270996" y="549889"/>
            <a:ext cx="4060800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900" tIns="41900" rIns="41900" bIns="41900">
            <a:spAutoFit/>
          </a:bodyPr>
          <a:lstStyle>
            <a:lvl1pPr algn="r">
              <a:lnSpc>
                <a:spcPct val="60000"/>
              </a:lnSpc>
              <a:defRPr sz="5000" baseline="30000">
                <a:solidFill>
                  <a:srgbClr val="BBDC05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sz="1400" baseline="0">
                <a:solidFill>
                  <a:srgbClr val="000000"/>
                </a:solidFill>
              </a:defRPr>
            </a:pPr>
            <a:r>
              <a:rPr sz="5000" baseline="30000">
                <a:solidFill>
                  <a:srgbClr val="BBDC05"/>
                </a:solidFill>
              </a:rPr>
              <a:t>Service Design Award Annual 2017</a:t>
            </a:r>
          </a:p>
        </p:txBody>
      </p:sp>
      <p:pic>
        <p:nvPicPr>
          <p:cNvPr id="482" name="Awardbook_mockup (1) copy 2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19284" y="-351954"/>
            <a:ext cx="4425442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Shape 483"/>
          <p:cNvSpPr/>
          <p:nvPr/>
        </p:nvSpPr>
        <p:spPr>
          <a:xfrm>
            <a:off x="289549" y="2010667"/>
            <a:ext cx="4455493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/>
          <a:p>
            <a:pPr marL="308680" indent="-308680" defTabSz="584200">
              <a:lnSpc>
                <a:spcPct val="120000"/>
              </a:lnSpc>
              <a:buSzPct val="75000"/>
              <a:buChar char="•"/>
              <a:defRPr sz="2000">
                <a:solidFill>
                  <a:srgbClr val="53585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latin typeface="Whitney-Medium"/>
                <a:ea typeface="Whitney-Medium"/>
                <a:cs typeface="Whitney-Medium"/>
                <a:sym typeface="Whitney-Medium"/>
              </a:rPr>
              <a:t>Showcases</a:t>
            </a:r>
            <a:r>
              <a:t> </a:t>
            </a:r>
            <a:r>
              <a:rPr>
                <a:latin typeface="Whitney-Bold"/>
                <a:ea typeface="Whitney-Bold"/>
                <a:cs typeface="Whitney-Bold"/>
                <a:sym typeface="Whitney-Bold"/>
              </a:rPr>
              <a:t>best practices</a:t>
            </a:r>
          </a:p>
          <a:p>
            <a:pPr marL="308680" indent="-308680" defTabSz="584200">
              <a:lnSpc>
                <a:spcPct val="120000"/>
              </a:lnSpc>
              <a:buSzPct val="75000"/>
              <a:buChar char="•"/>
              <a:defRPr sz="2000">
                <a:solidFill>
                  <a:srgbClr val="53585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latin typeface="Whitney-Book"/>
                <a:ea typeface="Whitney-Book"/>
                <a:cs typeface="Whitney-Book"/>
                <a:sym typeface="Whitney-Book"/>
              </a:rPr>
              <a:t>Shows</a:t>
            </a:r>
            <a:r>
              <a:rPr>
                <a:latin typeface="Whitney-Bold"/>
                <a:ea typeface="Whitney-Bold"/>
                <a:cs typeface="Whitney-Bold"/>
                <a:sym typeface="Whitney-Bold"/>
              </a:rPr>
              <a:t> impact </a:t>
            </a:r>
            <a:r>
              <a:rPr>
                <a:latin typeface="Whitney-Book"/>
                <a:ea typeface="Whitney-Book"/>
                <a:cs typeface="Whitney-Book"/>
                <a:sym typeface="Whitney-Book"/>
              </a:rPr>
              <a:t>of service design</a:t>
            </a:r>
            <a:endParaRPr>
              <a:latin typeface="Whitney-Bold"/>
              <a:ea typeface="Whitney-Bold"/>
              <a:cs typeface="Whitney-Bold"/>
              <a:sym typeface="Whitney-Bold"/>
            </a:endParaRPr>
          </a:p>
          <a:p>
            <a:pPr marL="308680" indent="-308680" defTabSz="584200">
              <a:lnSpc>
                <a:spcPct val="120000"/>
              </a:lnSpc>
              <a:buSzPct val="75000"/>
              <a:buChar char="•"/>
              <a:defRPr sz="2000">
                <a:solidFill>
                  <a:srgbClr val="53585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latin typeface="Whitney-Bold"/>
                <a:ea typeface="Whitney-Bold"/>
                <a:cs typeface="Whitney-Bold"/>
                <a:sym typeface="Whitney-Bold"/>
              </a:rPr>
              <a:t>Inspires</a:t>
            </a:r>
            <a:r>
              <a:rPr>
                <a:latin typeface="Whitney-Book"/>
                <a:ea typeface="Whitney-Book"/>
                <a:cs typeface="Whitney-Book"/>
                <a:sym typeface="Whitney-Book"/>
              </a:rPr>
              <a:t>, educates &amp; celebrates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9190265399_ba35727a00_z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9750" y="-1779725"/>
            <a:ext cx="4619090" cy="6923225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>
            <a:off x="296396" y="575289"/>
            <a:ext cx="4060800" cy="176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900" tIns="41900" rIns="41900" bIns="41900">
            <a:spAutoFit/>
          </a:bodyPr>
          <a:lstStyle/>
          <a:p>
            <a:pPr>
              <a:lnSpc>
                <a:spcPct val="60000"/>
              </a:lnSpc>
              <a:defRPr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 sz="5000" baseline="30000">
                <a:solidFill>
                  <a:srgbClr val="BBDC05"/>
                </a:solidFill>
              </a:rPr>
              <a:t>SDN Accredited</a:t>
            </a:r>
          </a:p>
          <a:p>
            <a:pPr>
              <a:lnSpc>
                <a:spcPct val="60000"/>
              </a:lnSpc>
              <a:defRPr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 sz="5000" baseline="30000">
                <a:solidFill>
                  <a:srgbClr val="BBDC05"/>
                </a:solidFill>
              </a:rPr>
              <a:t>Training Initiative</a:t>
            </a:r>
          </a:p>
        </p:txBody>
      </p:sp>
      <p:sp>
        <p:nvSpPr>
          <p:cNvPr id="487" name="Shape 487"/>
          <p:cNvSpPr/>
          <p:nvPr/>
        </p:nvSpPr>
        <p:spPr>
          <a:xfrm>
            <a:off x="4577116" y="-23003"/>
            <a:ext cx="4669758" cy="4914110"/>
          </a:xfrm>
          <a:prstGeom prst="rect">
            <a:avLst/>
          </a:prstGeom>
          <a:solidFill>
            <a:srgbClr val="666666">
              <a:alpha val="5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8" name="Shape 488"/>
          <p:cNvSpPr/>
          <p:nvPr/>
        </p:nvSpPr>
        <p:spPr>
          <a:xfrm>
            <a:off x="-117542" y="4738034"/>
            <a:ext cx="9338101" cy="41190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89" name="Shape 489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9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latin typeface="Whitney-Semibold"/>
                <a:ea typeface="Whitney-Semibold"/>
                <a:cs typeface="Whitney-Semibold"/>
                <a:sym typeface="Whitney-Semibold"/>
              </a:rPr>
              <a:t> @SDNetwork</a:t>
            </a:r>
          </a:p>
        </p:txBody>
      </p:sp>
      <p:sp>
        <p:nvSpPr>
          <p:cNvPr id="490" name="Shape 490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900">
                <a:solidFill>
                  <a:srgbClr val="FFFFFF"/>
                </a:solidFill>
                <a:uFill>
                  <a:solidFill>
                    <a:srgbClr val="0097A7"/>
                  </a:solidFill>
                </a:uFill>
                <a:latin typeface="Whitney-Semibold"/>
                <a:ea typeface="Whitney-Semibold"/>
                <a:cs typeface="Whitney-Semibold"/>
                <a:sym typeface="Whitney-Semibold"/>
                <a:hlinkClick r:id="rId3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97A7"/>
                  </a:solidFill>
                </a:uFill>
                <a:hlinkClick r:id="rId3"/>
              </a:rPr>
              <a:t>www.service-design-network.org</a:t>
            </a:r>
          </a:p>
        </p:txBody>
      </p:sp>
      <p:pic>
        <p:nvPicPr>
          <p:cNvPr id="491" name="pasted-image.pd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3729" y="4769029"/>
            <a:ext cx="856737" cy="347326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Shape 492"/>
          <p:cNvSpPr/>
          <p:nvPr/>
        </p:nvSpPr>
        <p:spPr>
          <a:xfrm>
            <a:off x="276849" y="2018299"/>
            <a:ext cx="4099893" cy="2199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/>
          <a:p>
            <a:pPr marL="283986" indent="-283986">
              <a:lnSpc>
                <a:spcPct val="120000"/>
              </a:lnSpc>
              <a:buSzPct val="75000"/>
              <a:buChar char="•"/>
              <a:defRPr sz="2000">
                <a:solidFill>
                  <a:srgbClr val="53585F"/>
                </a:solidFill>
                <a:latin typeface="Whitney-Medium"/>
                <a:ea typeface="Whitney-Medium"/>
                <a:cs typeface="Whitney-Medium"/>
                <a:sym typeface="Whitney-Medium"/>
              </a:defRPr>
            </a:pPr>
            <a:r>
              <a:rPr>
                <a:latin typeface="Whitney-Bold"/>
                <a:ea typeface="Whitney-Bold"/>
                <a:cs typeface="Whitney-Bold"/>
                <a:sym typeface="Whitney-Bold"/>
              </a:rPr>
              <a:t>Establish yourself</a:t>
            </a:r>
            <a:r>
              <a:t> as SDN Accredited Service Design Trainer </a:t>
            </a:r>
          </a:p>
          <a:p>
            <a:pPr marL="283986" indent="-283986">
              <a:lnSpc>
                <a:spcPct val="120000"/>
              </a:lnSpc>
              <a:buSzPct val="75000"/>
              <a:buChar char="•"/>
              <a:defRPr sz="2000">
                <a:solidFill>
                  <a:srgbClr val="53585F"/>
                </a:solidFill>
                <a:latin typeface="Whitney-Medium"/>
                <a:ea typeface="Whitney-Medium"/>
                <a:cs typeface="Whitney-Medium"/>
                <a:sym typeface="Whitney-Medium"/>
              </a:defRPr>
            </a:pPr>
            <a:r>
              <a:rPr>
                <a:latin typeface="Whitney-Bold"/>
                <a:ea typeface="Whitney-Bold"/>
                <a:cs typeface="Whitney-Bold"/>
                <a:sym typeface="Whitney-Bold"/>
              </a:rPr>
              <a:t>Official accreditation</a:t>
            </a:r>
            <a:r>
              <a:t> from the Service Design Network</a:t>
            </a:r>
          </a:p>
          <a:p>
            <a:pPr marL="283986" indent="-283986">
              <a:lnSpc>
                <a:spcPct val="120000"/>
              </a:lnSpc>
              <a:buSzPct val="75000"/>
              <a:buChar char="•"/>
              <a:defRPr sz="2000">
                <a:solidFill>
                  <a:srgbClr val="53585F"/>
                </a:solidFill>
                <a:latin typeface="Whitney-Medium"/>
                <a:ea typeface="Whitney-Medium"/>
                <a:cs typeface="Whitney-Medium"/>
                <a:sym typeface="Whitney-Medium"/>
              </a:defRPr>
            </a:pPr>
            <a:r>
              <a:t>Help create </a:t>
            </a:r>
            <a:r>
              <a:rPr>
                <a:latin typeface="Whitney-Bold"/>
                <a:ea typeface="Whitney-Bold"/>
                <a:cs typeface="Whitney-Bold"/>
                <a:sym typeface="Whitney-Bold"/>
              </a:rPr>
              <a:t>transparency</a:t>
            </a:r>
            <a:r>
              <a:t> within the industry.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0.ilkkjnooxef9ibsv5fr8jjor-TP8-2_promo_cover_clos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423388">
            <a:off x="4183425" y="91148"/>
            <a:ext cx="3488220" cy="2369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0.hxmutvh9m7i-tp8-3-cover-clos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665750">
            <a:off x="6084993" y="-100306"/>
            <a:ext cx="3605952" cy="2449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0.n28sijxv8xf-tp9-1-cover-clos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75947" y="1649776"/>
            <a:ext cx="5192996" cy="3528010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Shape 497"/>
          <p:cNvSpPr/>
          <p:nvPr/>
        </p:nvSpPr>
        <p:spPr>
          <a:xfrm>
            <a:off x="-117542" y="4738034"/>
            <a:ext cx="9338101" cy="41190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9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latin typeface="Whitney-Semibold"/>
                <a:ea typeface="Whitney-Semibold"/>
                <a:cs typeface="Whitney-Semibold"/>
                <a:sym typeface="Whitney-Semibold"/>
              </a:rPr>
              <a:t> @SDNetwork</a:t>
            </a:r>
          </a:p>
        </p:txBody>
      </p:sp>
      <p:sp>
        <p:nvSpPr>
          <p:cNvPr id="499" name="Shape 499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900">
                <a:solidFill>
                  <a:srgbClr val="FFFFFF"/>
                </a:solidFill>
                <a:uFill>
                  <a:solidFill>
                    <a:srgbClr val="0097A7"/>
                  </a:solidFill>
                </a:uFill>
                <a:latin typeface="Whitney-Semibold"/>
                <a:ea typeface="Whitney-Semibold"/>
                <a:cs typeface="Whitney-Semibold"/>
                <a:sym typeface="Whitney-Semibold"/>
                <a:hlinkClick r:id="rId5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97A7"/>
                  </a:solidFill>
                </a:uFill>
                <a:hlinkClick r:id="rId5"/>
              </a:rPr>
              <a:t>www.service-design-network.org</a:t>
            </a:r>
          </a:p>
        </p:txBody>
      </p:sp>
      <p:pic>
        <p:nvPicPr>
          <p:cNvPr id="500" name="pasted-image.pdf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3729" y="4769029"/>
            <a:ext cx="856737" cy="347326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Shape 501"/>
          <p:cNvSpPr/>
          <p:nvPr/>
        </p:nvSpPr>
        <p:spPr>
          <a:xfrm>
            <a:off x="505449" y="1978680"/>
            <a:ext cx="4230465" cy="287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/>
          <a:p>
            <a:pPr marL="283986" indent="-283986">
              <a:lnSpc>
                <a:spcPct val="120000"/>
              </a:lnSpc>
              <a:buSzPct val="75000"/>
              <a:buChar char="•"/>
              <a:defRPr sz="2000"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solidFill>
                  <a:srgbClr val="53585F"/>
                </a:solidFill>
                <a:latin typeface="Whitney-Bold"/>
                <a:ea typeface="Whitney-Bold"/>
                <a:cs typeface="Whitney-Bold"/>
                <a:sym typeface="Whitney-Bold"/>
              </a:rPr>
              <a:t>Touchpoint</a:t>
            </a:r>
            <a:r>
              <a:rPr>
                <a:solidFill>
                  <a:srgbClr val="53585F"/>
                </a:solidFill>
              </a:rPr>
              <a:t> </a:t>
            </a:r>
            <a:r>
              <a:rPr>
                <a:solidFill>
                  <a:srgbClr val="53585F"/>
                </a:solidFill>
                <a:latin typeface="Whitney-Medium"/>
                <a:ea typeface="Whitney-Medium"/>
                <a:cs typeface="Whitney-Medium"/>
                <a:sym typeface="Whitney-Medium"/>
              </a:rPr>
              <a:t>Journal </a:t>
            </a:r>
          </a:p>
          <a:p>
            <a:pPr marL="283986" indent="-283986">
              <a:lnSpc>
                <a:spcPct val="120000"/>
              </a:lnSpc>
              <a:buSzPct val="75000"/>
              <a:buChar char="•"/>
              <a:defRPr sz="2000"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>
                <a:solidFill>
                  <a:srgbClr val="53585F"/>
                </a:solidFill>
              </a:rPr>
              <a:t>Impact Reports</a:t>
            </a:r>
          </a:p>
          <a:p>
            <a:pPr marL="728486" lvl="1" indent="-283986">
              <a:lnSpc>
                <a:spcPct val="120000"/>
              </a:lnSpc>
              <a:buSzPct val="75000"/>
              <a:buChar char="•"/>
              <a:defRPr sz="2000">
                <a:latin typeface="Whitney-Medium"/>
                <a:ea typeface="Whitney-Medium"/>
                <a:cs typeface="Whitney-Medium"/>
                <a:sym typeface="Whitney-Medium"/>
              </a:defRPr>
            </a:pPr>
            <a:r>
              <a:rPr>
                <a:solidFill>
                  <a:srgbClr val="53585F"/>
                </a:solidFill>
              </a:rPr>
              <a:t>Financial Sector</a:t>
            </a:r>
          </a:p>
          <a:p>
            <a:pPr marL="728486" lvl="1" indent="-283986">
              <a:lnSpc>
                <a:spcPct val="120000"/>
              </a:lnSpc>
              <a:buSzPct val="75000"/>
              <a:buChar char="•"/>
              <a:defRPr sz="2000">
                <a:latin typeface="Whitney-Medium"/>
                <a:ea typeface="Whitney-Medium"/>
                <a:cs typeface="Whitney-Medium"/>
                <a:sym typeface="Whitney-Medium"/>
              </a:defRPr>
            </a:pPr>
            <a:r>
              <a:rPr>
                <a:solidFill>
                  <a:srgbClr val="53585F"/>
                </a:solidFill>
              </a:rPr>
              <a:t>Public Sector</a:t>
            </a:r>
          </a:p>
          <a:p>
            <a:pPr marL="728486" lvl="1" indent="-283986">
              <a:lnSpc>
                <a:spcPct val="120000"/>
              </a:lnSpc>
              <a:buSzPct val="75000"/>
              <a:buChar char="•"/>
              <a:defRPr sz="2000">
                <a:latin typeface="Whitney-Medium"/>
                <a:ea typeface="Whitney-Medium"/>
                <a:cs typeface="Whitney-Medium"/>
                <a:sym typeface="Whitney-Medium"/>
              </a:defRPr>
            </a:pPr>
            <a:r>
              <a:rPr>
                <a:solidFill>
                  <a:srgbClr val="53585F"/>
                </a:solidFill>
              </a:rPr>
              <a:t>Health Sector</a:t>
            </a:r>
          </a:p>
          <a:p>
            <a:pPr marL="728486" lvl="1" indent="-283986">
              <a:lnSpc>
                <a:spcPct val="120000"/>
              </a:lnSpc>
              <a:buSzPct val="75000"/>
              <a:buChar char="•"/>
              <a:defRPr sz="2000">
                <a:latin typeface="Whitney-Medium"/>
                <a:ea typeface="Whitney-Medium"/>
                <a:cs typeface="Whitney-Medium"/>
                <a:sym typeface="Whitney-Medium"/>
              </a:defRPr>
            </a:pPr>
            <a:r>
              <a:rPr>
                <a:solidFill>
                  <a:srgbClr val="53585F"/>
                </a:solidFill>
              </a:rPr>
              <a:t>Design Thinking In-house</a:t>
            </a:r>
          </a:p>
          <a:p>
            <a:pPr algn="r">
              <a:defRPr sz="2000">
                <a:latin typeface="Whitney-Semibold"/>
                <a:ea typeface="Whitney-Semibold"/>
                <a:cs typeface="Whitney-Semibold"/>
                <a:sym typeface="Whitney-Semibold"/>
              </a:defRPr>
            </a:pPr>
            <a:endParaRPr>
              <a:solidFill>
                <a:srgbClr val="53585F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437882" y="368009"/>
            <a:ext cx="277303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1900" tIns="41900" rIns="41900" bIns="41900">
            <a:spAutoFit/>
          </a:bodyPr>
          <a:lstStyle>
            <a:lvl1pPr>
              <a:lnSpc>
                <a:spcPct val="60000"/>
              </a:lnSpc>
              <a:defRPr sz="5000" baseline="30000">
                <a:solidFill>
                  <a:srgbClr val="BBDC05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sz="1400" baseline="0">
                <a:solidFill>
                  <a:srgbClr val="000000"/>
                </a:solidFill>
              </a:defRPr>
            </a:pPr>
            <a:r>
              <a:rPr sz="5000" baseline="30000">
                <a:solidFill>
                  <a:srgbClr val="BBDC05"/>
                </a:solidFill>
              </a:rPr>
              <a:t>Publications and Reports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Copy of SDN Info Presentation 2017.ppt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Shape 505"/>
          <p:cNvSpPr/>
          <p:nvPr/>
        </p:nvSpPr>
        <p:spPr>
          <a:xfrm>
            <a:off x="-102426" y="-113631"/>
            <a:ext cx="9280802" cy="4978801"/>
          </a:xfrm>
          <a:prstGeom prst="rect">
            <a:avLst/>
          </a:prstGeom>
          <a:solidFill>
            <a:srgbClr val="666666">
              <a:alpha val="5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-131075" y="4736674"/>
            <a:ext cx="9338100" cy="41190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07" name="Shape 507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9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latin typeface="Whitney-Semibold"/>
                <a:ea typeface="Whitney-Semibold"/>
                <a:cs typeface="Whitney-Semibold"/>
                <a:sym typeface="Whitney-Semibold"/>
              </a:rPr>
              <a:t> @SDNetwork</a:t>
            </a:r>
          </a:p>
        </p:txBody>
      </p:sp>
      <p:sp>
        <p:nvSpPr>
          <p:cNvPr id="508" name="Shape 508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900">
                <a:solidFill>
                  <a:srgbClr val="FFFFFF"/>
                </a:solidFill>
                <a:uFill>
                  <a:solidFill>
                    <a:srgbClr val="0097A7"/>
                  </a:solidFill>
                </a:uFill>
                <a:latin typeface="Whitney-Semibold"/>
                <a:ea typeface="Whitney-Semibold"/>
                <a:cs typeface="Whitney-Semibold"/>
                <a:sym typeface="Whitney-Semibold"/>
                <a:hlinkClick r:id="rId3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97A7"/>
                  </a:solidFill>
                </a:uFill>
                <a:hlinkClick r:id="rId3"/>
              </a:rPr>
              <a:t>www.service-design-network.org</a:t>
            </a:r>
          </a:p>
        </p:txBody>
      </p:sp>
      <p:pic>
        <p:nvPicPr>
          <p:cNvPr id="509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14109" y="1656329"/>
            <a:ext cx="4515845" cy="1830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background_who are w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47" y="-673100"/>
            <a:ext cx="9145494" cy="6097740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hape 242"/>
          <p:cNvSpPr/>
          <p:nvPr/>
        </p:nvSpPr>
        <p:spPr>
          <a:xfrm>
            <a:off x="-102426" y="-113631"/>
            <a:ext cx="9280802" cy="4978801"/>
          </a:xfrm>
          <a:prstGeom prst="rect">
            <a:avLst/>
          </a:prstGeom>
          <a:solidFill>
            <a:srgbClr val="666666">
              <a:alpha val="5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-131075" y="4736674"/>
            <a:ext cx="9338100" cy="41190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2913950" y="839425"/>
            <a:ext cx="3370501" cy="3370501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5285449" y="953675"/>
            <a:ext cx="126901" cy="126901"/>
          </a:xfrm>
          <a:prstGeom prst="ellipse">
            <a:avLst/>
          </a:prstGeom>
          <a:solidFill>
            <a:srgbClr val="BBDC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48" name="Group 248"/>
          <p:cNvGrpSpPr/>
          <p:nvPr/>
        </p:nvGrpSpPr>
        <p:grpSpPr>
          <a:xfrm>
            <a:off x="3254149" y="1170200"/>
            <a:ext cx="2690101" cy="2690100"/>
            <a:chOff x="0" y="0"/>
            <a:chExt cx="2690099" cy="2690099"/>
          </a:xfrm>
        </p:grpSpPr>
        <p:sp>
          <p:nvSpPr>
            <p:cNvPr id="246" name="Shape 246"/>
            <p:cNvSpPr/>
            <p:nvPr/>
          </p:nvSpPr>
          <p:spPr>
            <a:xfrm>
              <a:off x="0" y="0"/>
              <a:ext cx="2690100" cy="2690100"/>
            </a:xfrm>
            <a:prstGeom prst="ellipse">
              <a:avLst/>
            </a:prstGeom>
            <a:solidFill>
              <a:srgbClr val="BBD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393955" y="720224"/>
              <a:ext cx="1902189" cy="1249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3500">
                  <a:solidFill>
                    <a:srgbClr val="FFFFFF"/>
                  </a:solidFill>
                  <a:latin typeface="Whitney-Semibold"/>
                  <a:ea typeface="Whitney-Semibold"/>
                  <a:cs typeface="Whitney-Semibold"/>
                  <a:sym typeface="Whitney-Semibold"/>
                </a:defRPr>
              </a:lvl1pPr>
            </a:lstStyle>
            <a:p>
              <a:pPr>
                <a:defRPr sz="1400">
                  <a:solidFill>
                    <a:srgbClr val="000000"/>
                  </a:solidFill>
                  <a:latin typeface="Whitney-Book"/>
                  <a:ea typeface="Whitney-Book"/>
                  <a:cs typeface="Whitney-Book"/>
                  <a:sym typeface="Whitney-Book"/>
                </a:defRPr>
              </a:pPr>
              <a:r>
                <a:rPr sz="3500">
                  <a:solidFill>
                    <a:srgbClr val="FFFFFF"/>
                  </a:solidFill>
                  <a:latin typeface="Whitney-Semibold"/>
                  <a:ea typeface="Whitney-Semibold"/>
                  <a:cs typeface="Whitney-Semibold"/>
                  <a:sym typeface="Whitney-Semibold"/>
                </a:rPr>
                <a:t>Who are we?</a:t>
              </a:r>
            </a:p>
          </p:txBody>
        </p:sp>
      </p:grpSp>
      <p:sp>
        <p:nvSpPr>
          <p:cNvPr id="249" name="Shape 249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9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latin typeface="Whitney-Semibold"/>
                <a:ea typeface="Whitney-Semibold"/>
                <a:cs typeface="Whitney-Semibold"/>
                <a:sym typeface="Whitney-Semibold"/>
              </a:rPr>
              <a:t> @SDNetwork</a:t>
            </a:r>
          </a:p>
        </p:txBody>
      </p:sp>
      <p:sp>
        <p:nvSpPr>
          <p:cNvPr id="250" name="Shape 250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900">
                <a:solidFill>
                  <a:srgbClr val="FFFFFF"/>
                </a:solidFill>
                <a:uFill>
                  <a:solidFill>
                    <a:srgbClr val="0097A7"/>
                  </a:solidFill>
                </a:uFill>
                <a:latin typeface="Whitney-Semibold"/>
                <a:ea typeface="Whitney-Semibold"/>
                <a:cs typeface="Whitney-Semibold"/>
                <a:sym typeface="Whitney-Semibold"/>
                <a:hlinkClick r:id="rId3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97A7"/>
                  </a:solidFill>
                </a:uFill>
                <a:hlinkClick r:id="rId3"/>
              </a:rPr>
              <a:t>www.service-design-network.org</a:t>
            </a:r>
          </a:p>
        </p:txBody>
      </p:sp>
      <p:pic>
        <p:nvPicPr>
          <p:cNvPr id="251" name="pasted-image.pd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3729" y="4769029"/>
            <a:ext cx="856737" cy="347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/>
        </p:nvSpPr>
        <p:spPr>
          <a:xfrm>
            <a:off x="1133836" y="2485075"/>
            <a:ext cx="6876328" cy="232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>
            <a:spAutoFit/>
          </a:bodyPr>
          <a:lstStyle/>
          <a:p>
            <a:pPr algn="ctr">
              <a:defRPr sz="2300">
                <a:latin typeface="Whitney-Book"/>
                <a:ea typeface="Whitney-Book"/>
                <a:cs typeface="Whitney-Book"/>
                <a:sym typeface="Whitney-Book"/>
              </a:defRPr>
            </a:pPr>
            <a:endParaRPr>
              <a:solidFill>
                <a:srgbClr val="53585F"/>
              </a:solidFill>
            </a:endParaRPr>
          </a:p>
          <a:p>
            <a:pPr algn="ctr">
              <a:defRPr sz="2600">
                <a:latin typeface="Whitney-Medium"/>
                <a:ea typeface="Whitney-Medium"/>
                <a:cs typeface="Whitney-Medium"/>
                <a:sym typeface="Whitney-Medium"/>
              </a:defRPr>
            </a:pPr>
            <a:r>
              <a:rPr>
                <a:solidFill>
                  <a:srgbClr val="53585F"/>
                </a:solidFill>
              </a:rPr>
              <a:t>We promote service design because we </a:t>
            </a:r>
            <a:r>
              <a:rPr>
                <a:solidFill>
                  <a:srgbClr val="53585F"/>
                </a:solidFill>
                <a:latin typeface="Whitney-Bold"/>
                <a:ea typeface="Whitney-Bold"/>
                <a:cs typeface="Whitney-Bold"/>
                <a:sym typeface="Whitney-Bold"/>
              </a:rPr>
              <a:t>passionately believe</a:t>
            </a:r>
            <a:r>
              <a:rPr>
                <a:solidFill>
                  <a:srgbClr val="53585F"/>
                </a:solidFill>
              </a:rPr>
              <a:t> it is the </a:t>
            </a:r>
            <a:r>
              <a:rPr>
                <a:solidFill>
                  <a:srgbClr val="53585F"/>
                </a:solidFill>
                <a:latin typeface="Whitney-Semibold"/>
                <a:ea typeface="Whitney-Semibold"/>
                <a:cs typeface="Whitney-Semibold"/>
                <a:sym typeface="Whitney-Semibold"/>
              </a:rPr>
              <a:t>key to future success </a:t>
            </a:r>
            <a:r>
              <a:rPr>
                <a:solidFill>
                  <a:srgbClr val="53585F"/>
                </a:solidFill>
              </a:rPr>
              <a:t>in a social and economical sense.</a:t>
            </a:r>
          </a:p>
        </p:txBody>
      </p:sp>
      <p:sp>
        <p:nvSpPr>
          <p:cNvPr id="254" name="Shape 254"/>
          <p:cNvSpPr/>
          <p:nvPr/>
        </p:nvSpPr>
        <p:spPr>
          <a:xfrm>
            <a:off x="-131075" y="4736674"/>
            <a:ext cx="9338100" cy="41190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9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latin typeface="Whitney-Semibold"/>
                <a:ea typeface="Whitney-Semibold"/>
                <a:cs typeface="Whitney-Semibold"/>
                <a:sym typeface="Whitney-Semibold"/>
              </a:rPr>
              <a:t> @SDNetwork</a:t>
            </a:r>
          </a:p>
        </p:txBody>
      </p:sp>
      <p:sp>
        <p:nvSpPr>
          <p:cNvPr id="256" name="Shape 256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900">
                <a:solidFill>
                  <a:srgbClr val="FFFFFF"/>
                </a:solidFill>
                <a:uFill>
                  <a:solidFill>
                    <a:srgbClr val="0097A7"/>
                  </a:solidFill>
                </a:uFill>
                <a:latin typeface="Whitney-Semibold"/>
                <a:ea typeface="Whitney-Semibold"/>
                <a:cs typeface="Whitney-Semibold"/>
                <a:sym typeface="Whitney-Semibold"/>
                <a:hlinkClick r:id="rId2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97A7"/>
                  </a:solidFill>
                </a:uFill>
                <a:hlinkClick r:id="rId2"/>
              </a:rPr>
              <a:t>www.service-design-network.org</a:t>
            </a:r>
          </a:p>
        </p:txBody>
      </p:sp>
      <p:sp>
        <p:nvSpPr>
          <p:cNvPr id="257" name="Shape 257"/>
          <p:cNvSpPr/>
          <p:nvPr/>
        </p:nvSpPr>
        <p:spPr>
          <a:xfrm>
            <a:off x="2335084" y="1657637"/>
            <a:ext cx="1992300" cy="52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>
            <a:lvl1pPr algn="ctr">
              <a:defRPr sz="1500"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 sz="1400">
                <a:solidFill>
                  <a:srgbClr val="000000"/>
                </a:solidFill>
              </a:defRPr>
            </a:pPr>
            <a:r>
              <a:rPr sz="1500">
                <a:solidFill>
                  <a:srgbClr val="505050"/>
                </a:solidFill>
              </a:rPr>
              <a:t>29 international chapters</a:t>
            </a:r>
          </a:p>
        </p:txBody>
      </p:sp>
      <p:sp>
        <p:nvSpPr>
          <p:cNvPr id="258" name="Shape 258"/>
          <p:cNvSpPr/>
          <p:nvPr/>
        </p:nvSpPr>
        <p:spPr>
          <a:xfrm>
            <a:off x="199858" y="1657637"/>
            <a:ext cx="1992300" cy="52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/>
          <a:p>
            <a:pPr algn="ctr">
              <a:defRPr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 sz="1500">
                <a:solidFill>
                  <a:srgbClr val="505050"/>
                </a:solidFill>
              </a:rPr>
              <a:t>Volunteer-led,</a:t>
            </a:r>
          </a:p>
          <a:p>
            <a:pPr algn="ctr">
              <a:defRPr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rPr sz="1500">
                <a:solidFill>
                  <a:srgbClr val="505050"/>
                </a:solidFill>
              </a:rPr>
              <a:t>non-profit organisation</a:t>
            </a:r>
          </a:p>
        </p:txBody>
      </p:sp>
      <p:sp>
        <p:nvSpPr>
          <p:cNvPr id="259" name="Shape 259"/>
          <p:cNvSpPr/>
          <p:nvPr/>
        </p:nvSpPr>
        <p:spPr>
          <a:xfrm>
            <a:off x="4433804" y="1657637"/>
            <a:ext cx="2159831" cy="52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>
            <a:lvl1pPr algn="ctr">
              <a:defRPr sz="1500"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r>
              <a:t>1,200+ members with over 10 years of expertise</a:t>
            </a:r>
          </a:p>
        </p:txBody>
      </p:sp>
      <p:pic>
        <p:nvPicPr>
          <p:cNvPr id="26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50562" y="718528"/>
            <a:ext cx="761344" cy="761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49338" y="737837"/>
            <a:ext cx="928764" cy="761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5087" y="700393"/>
            <a:ext cx="681843" cy="797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asted-image.pdf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3729" y="4769029"/>
            <a:ext cx="856737" cy="347326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hape 264"/>
          <p:cNvSpPr/>
          <p:nvPr/>
        </p:nvSpPr>
        <p:spPr>
          <a:xfrm>
            <a:off x="6789401" y="1657637"/>
            <a:ext cx="2159830" cy="52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/>
          <a:p>
            <a:pPr algn="ctr">
              <a:defRPr sz="1500"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t>70,000+ online followers</a:t>
            </a:r>
          </a:p>
          <a:p>
            <a:pPr algn="ctr">
              <a:defRPr sz="1500">
                <a:solidFill>
                  <a:srgbClr val="505050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t>700+ SDGC attendees</a:t>
            </a:r>
          </a:p>
        </p:txBody>
      </p:sp>
      <p:pic>
        <p:nvPicPr>
          <p:cNvPr id="265" name="Podcast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515907" y="737837"/>
            <a:ext cx="706819" cy="761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/>
        </p:nvSpPr>
        <p:spPr>
          <a:xfrm>
            <a:off x="2748607" y="477305"/>
            <a:ext cx="364678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168592">
              <a:lnSpc>
                <a:spcPct val="120000"/>
              </a:lnSpc>
              <a:defRPr b="1">
                <a:solidFill>
                  <a:srgbClr val="A6A6A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MANAGEMENT BOARD</a:t>
            </a:r>
          </a:p>
        </p:txBody>
      </p:sp>
      <p:sp>
        <p:nvSpPr>
          <p:cNvPr id="268" name="Shape 268"/>
          <p:cNvSpPr/>
          <p:nvPr/>
        </p:nvSpPr>
        <p:spPr>
          <a:xfrm>
            <a:off x="2964259" y="2205566"/>
            <a:ext cx="1496749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168592">
              <a:defRPr sz="9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Shelley Evenson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algn="ctr" defTabSz="168592">
              <a:defRPr sz="9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Service Design Network</a:t>
            </a:r>
          </a:p>
          <a:p>
            <a:pPr algn="ctr" defTabSz="168592">
              <a:defRPr sz="9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Fjord</a:t>
            </a:r>
          </a:p>
        </p:txBody>
      </p:sp>
      <p:sp>
        <p:nvSpPr>
          <p:cNvPr id="269" name="Shape 269"/>
          <p:cNvSpPr/>
          <p:nvPr/>
        </p:nvSpPr>
        <p:spPr>
          <a:xfrm>
            <a:off x="4742259" y="2205566"/>
            <a:ext cx="1496749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168592">
              <a:defRPr sz="9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Jesse Grimes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algn="ctr" defTabSz="168592">
              <a:defRPr sz="9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Service Design Network</a:t>
            </a:r>
          </a:p>
          <a:p>
            <a:pPr algn="ctr" defTabSz="168592">
              <a:defRPr sz="9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Informaat</a:t>
            </a:r>
          </a:p>
        </p:txBody>
      </p:sp>
      <p:sp>
        <p:nvSpPr>
          <p:cNvPr id="270" name="Shape 270"/>
          <p:cNvSpPr/>
          <p:nvPr/>
        </p:nvSpPr>
        <p:spPr>
          <a:xfrm>
            <a:off x="4742259" y="3856566"/>
            <a:ext cx="1496749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168592">
              <a:defRPr sz="9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Alex Nisbett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algn="ctr" defTabSz="168592">
              <a:defRPr sz="9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Service Design Network</a:t>
            </a:r>
          </a:p>
          <a:p>
            <a:pPr algn="ctr" defTabSz="168592">
              <a:defRPr sz="9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Designit</a:t>
            </a:r>
          </a:p>
        </p:txBody>
      </p:sp>
      <p:sp>
        <p:nvSpPr>
          <p:cNvPr id="271" name="Shape 271"/>
          <p:cNvSpPr/>
          <p:nvPr/>
        </p:nvSpPr>
        <p:spPr>
          <a:xfrm>
            <a:off x="6520259" y="2205566"/>
            <a:ext cx="1496749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168592">
              <a:defRPr sz="9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Jamin Hageman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algn="ctr" defTabSz="168592">
              <a:defRPr sz="9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Service Design Network</a:t>
            </a:r>
          </a:p>
          <a:p>
            <a:pPr algn="ctr" defTabSz="168592">
              <a:defRPr sz="9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Capital One</a:t>
            </a:r>
          </a:p>
        </p:txBody>
      </p:sp>
      <p:sp>
        <p:nvSpPr>
          <p:cNvPr id="272" name="Shape 272"/>
          <p:cNvSpPr/>
          <p:nvPr/>
        </p:nvSpPr>
        <p:spPr>
          <a:xfrm>
            <a:off x="2964259" y="3856566"/>
            <a:ext cx="1496749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168592">
              <a:defRPr sz="9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Birgit Mager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algn="ctr" defTabSz="168592">
              <a:defRPr sz="9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Service Design Network</a:t>
            </a:r>
          </a:p>
          <a:p>
            <a:pPr algn="ctr" defTabSz="168592">
              <a:defRPr sz="9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SDN President &amp; KISD</a:t>
            </a:r>
          </a:p>
        </p:txBody>
      </p:sp>
      <p:sp>
        <p:nvSpPr>
          <p:cNvPr id="273" name="Shape 273"/>
          <p:cNvSpPr/>
          <p:nvPr/>
        </p:nvSpPr>
        <p:spPr>
          <a:xfrm>
            <a:off x="1186259" y="3856566"/>
            <a:ext cx="1496749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168592">
              <a:defRPr sz="9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Yigit Kulabas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algn="ctr" defTabSz="168592">
              <a:defRPr sz="9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Service Design Network</a:t>
            </a:r>
          </a:p>
          <a:p>
            <a:pPr algn="ctr" defTabSz="168592">
              <a:defRPr sz="9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RE / Design Business</a:t>
            </a:r>
          </a:p>
        </p:txBody>
      </p:sp>
      <p:sp>
        <p:nvSpPr>
          <p:cNvPr id="274" name="Shape 274"/>
          <p:cNvSpPr/>
          <p:nvPr/>
        </p:nvSpPr>
        <p:spPr>
          <a:xfrm>
            <a:off x="883121" y="2205566"/>
            <a:ext cx="2103024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168592">
              <a:defRPr sz="9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Tarja Chydenius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algn="ctr" defTabSz="168592">
              <a:defRPr sz="9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Service Design Network</a:t>
            </a:r>
          </a:p>
          <a:p>
            <a:pPr algn="ctr" defTabSz="168592">
              <a:defRPr sz="9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Laurea University Of </a:t>
            </a:r>
          </a:p>
          <a:p>
            <a:pPr algn="ctr" defTabSz="168592">
              <a:defRPr sz="9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Applied Sciences</a:t>
            </a:r>
          </a:p>
        </p:txBody>
      </p:sp>
      <p:pic>
        <p:nvPicPr>
          <p:cNvPr id="275" name="TARJA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93118" y="1256820"/>
            <a:ext cx="882948" cy="88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76" name="Shelley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71118" y="1256820"/>
            <a:ext cx="882948" cy="88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77" name="Jesse.jpe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49118" y="1256820"/>
            <a:ext cx="882948" cy="88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78" name="Jamin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27118" y="1256820"/>
            <a:ext cx="882948" cy="88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79" name="Yigit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93118" y="2958620"/>
            <a:ext cx="882948" cy="88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80" name="Birgit.jp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71118" y="2958620"/>
            <a:ext cx="882948" cy="88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81" name="Alex Nisbett.jp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49118" y="2975280"/>
            <a:ext cx="882948" cy="849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57" extrusionOk="0">
                <a:moveTo>
                  <a:pt x="6102" y="0"/>
                </a:moveTo>
                <a:cubicBezTo>
                  <a:pt x="4931" y="521"/>
                  <a:pt x="3833" y="1300"/>
                  <a:pt x="2882" y="2332"/>
                </a:cubicBezTo>
                <a:cubicBezTo>
                  <a:pt x="-961" y="6503"/>
                  <a:pt x="-961" y="13259"/>
                  <a:pt x="2882" y="17430"/>
                </a:cubicBezTo>
                <a:cubicBezTo>
                  <a:pt x="6725" y="21600"/>
                  <a:pt x="12953" y="21600"/>
                  <a:pt x="16796" y="17430"/>
                </a:cubicBezTo>
                <a:cubicBezTo>
                  <a:pt x="20639" y="13259"/>
                  <a:pt x="20639" y="6503"/>
                  <a:pt x="16796" y="2332"/>
                </a:cubicBezTo>
                <a:cubicBezTo>
                  <a:pt x="15845" y="1300"/>
                  <a:pt x="14747" y="521"/>
                  <a:pt x="13576" y="0"/>
                </a:cubicBezTo>
                <a:lnTo>
                  <a:pt x="6102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82" name="Shape 282"/>
          <p:cNvSpPr/>
          <p:nvPr/>
        </p:nvSpPr>
        <p:spPr>
          <a:xfrm>
            <a:off x="2150715" y="1304472"/>
            <a:ext cx="66986" cy="66986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45719" rIns="45719" anchor="ctr"/>
          <a:lstStyle/>
          <a:p>
            <a:pPr defTabSz="342900">
              <a:defRPr sz="1200"/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3941415" y="1304472"/>
            <a:ext cx="66986" cy="66986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45719" rIns="45719" anchor="ctr"/>
          <a:lstStyle/>
          <a:p>
            <a:pPr defTabSz="342900">
              <a:defRPr sz="1200"/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5719415" y="1304472"/>
            <a:ext cx="66986" cy="66986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45719" rIns="45719" anchor="ctr"/>
          <a:lstStyle/>
          <a:p>
            <a:pPr defTabSz="342900">
              <a:defRPr sz="1200"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7497415" y="1304472"/>
            <a:ext cx="66986" cy="66986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45719" rIns="45719" anchor="ctr"/>
          <a:lstStyle/>
          <a:p>
            <a:pPr defTabSz="342900">
              <a:defRPr sz="1200"/>
            </a:pP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2150715" y="2993572"/>
            <a:ext cx="66986" cy="66986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45719" rIns="45719" anchor="ctr"/>
          <a:lstStyle/>
          <a:p>
            <a:pPr defTabSz="342900">
              <a:defRPr sz="1200"/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3928715" y="2993572"/>
            <a:ext cx="66986" cy="66986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45719" rIns="45719" anchor="ctr"/>
          <a:lstStyle/>
          <a:p>
            <a:pPr defTabSz="342900">
              <a:defRPr sz="1200"/>
            </a:pP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5719415" y="2993572"/>
            <a:ext cx="66986" cy="66986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45719" rIns="45719" anchor="ctr"/>
          <a:lstStyle/>
          <a:p>
            <a:pPr defTabSz="342900">
              <a:defRPr sz="1200"/>
            </a:pP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6520259" y="3856566"/>
            <a:ext cx="1496749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168592">
              <a:defRPr sz="9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Brian Gillespie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algn="ctr" defTabSz="168592">
              <a:defRPr sz="9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Service Design Network</a:t>
            </a:r>
          </a:p>
          <a:p>
            <a:pPr algn="ctr" defTabSz="168592">
              <a:defRPr sz="9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Independant Consultant</a:t>
            </a:r>
          </a:p>
        </p:txBody>
      </p:sp>
      <p:pic>
        <p:nvPicPr>
          <p:cNvPr id="290" name="BRian G.jp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27068" y="2942149"/>
            <a:ext cx="883048" cy="883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5" y="0"/>
                </a:moveTo>
                <a:cubicBezTo>
                  <a:pt x="8041" y="0"/>
                  <a:pt x="5274" y="1056"/>
                  <a:pt x="3165" y="3165"/>
                </a:cubicBezTo>
                <a:cubicBezTo>
                  <a:pt x="1056" y="5274"/>
                  <a:pt x="0" y="8041"/>
                  <a:pt x="0" y="10805"/>
                </a:cubicBezTo>
                <a:cubicBezTo>
                  <a:pt x="0" y="13569"/>
                  <a:pt x="1056" y="16326"/>
                  <a:pt x="3165" y="18435"/>
                </a:cubicBezTo>
                <a:cubicBezTo>
                  <a:pt x="5274" y="20544"/>
                  <a:pt x="8041" y="21600"/>
                  <a:pt x="10805" y="21600"/>
                </a:cubicBezTo>
                <a:cubicBezTo>
                  <a:pt x="13569" y="21600"/>
                  <a:pt x="16326" y="20544"/>
                  <a:pt x="18435" y="18435"/>
                </a:cubicBezTo>
                <a:cubicBezTo>
                  <a:pt x="20544" y="16326"/>
                  <a:pt x="21600" y="13569"/>
                  <a:pt x="21600" y="10805"/>
                </a:cubicBezTo>
                <a:cubicBezTo>
                  <a:pt x="21600" y="8041"/>
                  <a:pt x="20544" y="5274"/>
                  <a:pt x="18435" y="3165"/>
                </a:cubicBezTo>
                <a:cubicBezTo>
                  <a:pt x="16326" y="1056"/>
                  <a:pt x="13569" y="0"/>
                  <a:pt x="10805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91" name="Shape 291"/>
          <p:cNvSpPr/>
          <p:nvPr/>
        </p:nvSpPr>
        <p:spPr>
          <a:xfrm>
            <a:off x="7497415" y="2993572"/>
            <a:ext cx="66986" cy="66986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45719" rIns="45719" anchor="ctr"/>
          <a:lstStyle/>
          <a:p>
            <a:pPr defTabSz="342900">
              <a:defRPr sz="1200"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/>
        </p:nvSpPr>
        <p:spPr>
          <a:xfrm>
            <a:off x="1156625" y="2118080"/>
            <a:ext cx="1496750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449580">
              <a:defRPr sz="9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Karin Henz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algn="ctr" defTabSz="449580">
              <a:defRPr sz="9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Accountant</a:t>
            </a:r>
          </a:p>
        </p:txBody>
      </p:sp>
      <p:sp>
        <p:nvSpPr>
          <p:cNvPr id="294" name="Shape 294"/>
          <p:cNvSpPr/>
          <p:nvPr/>
        </p:nvSpPr>
        <p:spPr>
          <a:xfrm>
            <a:off x="2934625" y="2118080"/>
            <a:ext cx="149675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449580">
              <a:defRPr sz="9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Cristine Lanzoni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algn="ctr" defTabSz="449580">
              <a:defRPr sz="9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Website, Accreditation and Publications Manager</a:t>
            </a:r>
          </a:p>
        </p:txBody>
      </p:sp>
      <p:sp>
        <p:nvSpPr>
          <p:cNvPr id="295" name="Shape 295"/>
          <p:cNvSpPr/>
          <p:nvPr/>
        </p:nvSpPr>
        <p:spPr>
          <a:xfrm>
            <a:off x="6490625" y="2124431"/>
            <a:ext cx="1496750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449580">
              <a:defRPr sz="9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Samuel Simon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algn="ctr" defTabSz="449580">
              <a:defRPr sz="9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Digital Media Manager</a:t>
            </a:r>
          </a:p>
        </p:txBody>
      </p:sp>
      <p:sp>
        <p:nvSpPr>
          <p:cNvPr id="296" name="Shape 296"/>
          <p:cNvSpPr/>
          <p:nvPr/>
        </p:nvSpPr>
        <p:spPr>
          <a:xfrm>
            <a:off x="1156625" y="3769081"/>
            <a:ext cx="149675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449580">
              <a:defRPr sz="9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Alicia Shao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algn="ctr" defTabSz="449580">
              <a:defRPr sz="9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Member Care and Service Design Award Manager</a:t>
            </a:r>
          </a:p>
        </p:txBody>
      </p:sp>
      <p:pic>
        <p:nvPicPr>
          <p:cNvPr id="297" name="karin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63485" y="1175659"/>
            <a:ext cx="882948" cy="883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1600" extrusionOk="0">
                <a:moveTo>
                  <a:pt x="9843" y="0"/>
                </a:moveTo>
                <a:cubicBezTo>
                  <a:pt x="7325" y="0"/>
                  <a:pt x="4804" y="1056"/>
                  <a:pt x="2882" y="3165"/>
                </a:cubicBezTo>
                <a:cubicBezTo>
                  <a:pt x="-961" y="7383"/>
                  <a:pt x="-961" y="14217"/>
                  <a:pt x="2882" y="18435"/>
                </a:cubicBezTo>
                <a:cubicBezTo>
                  <a:pt x="4804" y="20544"/>
                  <a:pt x="7325" y="21600"/>
                  <a:pt x="9843" y="21600"/>
                </a:cubicBezTo>
                <a:cubicBezTo>
                  <a:pt x="12362" y="21600"/>
                  <a:pt x="14874" y="20544"/>
                  <a:pt x="16796" y="18435"/>
                </a:cubicBezTo>
                <a:cubicBezTo>
                  <a:pt x="20639" y="14217"/>
                  <a:pt x="20639" y="7383"/>
                  <a:pt x="16796" y="3165"/>
                </a:cubicBezTo>
                <a:cubicBezTo>
                  <a:pt x="14874" y="1056"/>
                  <a:pt x="12362" y="0"/>
                  <a:pt x="984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98" name="cristine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41485" y="1175659"/>
            <a:ext cx="882948" cy="883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1600" extrusionOk="0">
                <a:moveTo>
                  <a:pt x="9843" y="0"/>
                </a:moveTo>
                <a:cubicBezTo>
                  <a:pt x="7325" y="0"/>
                  <a:pt x="4804" y="1056"/>
                  <a:pt x="2882" y="3165"/>
                </a:cubicBezTo>
                <a:cubicBezTo>
                  <a:pt x="-961" y="7383"/>
                  <a:pt x="-961" y="14217"/>
                  <a:pt x="2882" y="18435"/>
                </a:cubicBezTo>
                <a:cubicBezTo>
                  <a:pt x="4804" y="20544"/>
                  <a:pt x="7325" y="21600"/>
                  <a:pt x="9843" y="21600"/>
                </a:cubicBezTo>
                <a:cubicBezTo>
                  <a:pt x="12362" y="21600"/>
                  <a:pt x="14874" y="20544"/>
                  <a:pt x="16796" y="18435"/>
                </a:cubicBezTo>
                <a:cubicBezTo>
                  <a:pt x="20639" y="14217"/>
                  <a:pt x="20639" y="7383"/>
                  <a:pt x="16796" y="3165"/>
                </a:cubicBezTo>
                <a:cubicBezTo>
                  <a:pt x="14874" y="1056"/>
                  <a:pt x="12362" y="0"/>
                  <a:pt x="984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99" name="alicia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63485" y="2871134"/>
            <a:ext cx="882948" cy="88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00" name="sam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97484" y="1226484"/>
            <a:ext cx="882948" cy="88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01" name="Shape 301"/>
          <p:cNvSpPr/>
          <p:nvPr/>
        </p:nvSpPr>
        <p:spPr>
          <a:xfrm>
            <a:off x="2748607" y="477305"/>
            <a:ext cx="3646786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449580">
              <a:lnSpc>
                <a:spcPct val="120000"/>
              </a:lnSpc>
              <a:defRPr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SDN GLOBAL TEAM</a:t>
            </a:r>
          </a:p>
        </p:txBody>
      </p:sp>
      <p:sp>
        <p:nvSpPr>
          <p:cNvPr id="302" name="Shape 302"/>
          <p:cNvSpPr/>
          <p:nvPr/>
        </p:nvSpPr>
        <p:spPr>
          <a:xfrm>
            <a:off x="4639697" y="2113865"/>
            <a:ext cx="164252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449580">
              <a:defRPr sz="9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Eloise Smith-Foster</a:t>
            </a:r>
            <a:endParaRPr b="0">
              <a:latin typeface="Whitney-Book"/>
              <a:ea typeface="Whitney-Book"/>
              <a:cs typeface="Whitney-Book"/>
              <a:sym typeface="Whitney-Book"/>
            </a:endParaRPr>
          </a:p>
          <a:p>
            <a:pPr algn="ctr" defTabSz="449580">
              <a:defRPr sz="9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t>National Chapters, Award and Member Experience Manager</a:t>
            </a:r>
          </a:p>
        </p:txBody>
      </p:sp>
      <p:pic>
        <p:nvPicPr>
          <p:cNvPr id="303" name="eloise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19484" y="1175684"/>
            <a:ext cx="882948" cy="88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04" name="Shape 304"/>
          <p:cNvSpPr/>
          <p:nvPr/>
        </p:nvSpPr>
        <p:spPr>
          <a:xfrm>
            <a:off x="2222681" y="1293186"/>
            <a:ext cx="66986" cy="66986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45719" rIns="45719" anchor="ctr"/>
          <a:lstStyle/>
          <a:p>
            <a:pPr defTabSz="342900">
              <a:defRPr sz="1200"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3987981" y="1293186"/>
            <a:ext cx="66986" cy="66986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45719" rIns="45719" anchor="ctr"/>
          <a:lstStyle/>
          <a:p>
            <a:pPr defTabSz="342900">
              <a:defRPr sz="1200"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2209981" y="3007686"/>
            <a:ext cx="66986" cy="66986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45719" rIns="45719" anchor="ctr"/>
          <a:lstStyle/>
          <a:p>
            <a:pPr defTabSz="342900">
              <a:defRPr sz="1200"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7543982" y="1363036"/>
            <a:ext cx="66986" cy="66986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45719" rIns="45719" anchor="ctr"/>
          <a:lstStyle/>
          <a:p>
            <a:pPr defTabSz="342900">
              <a:defRPr sz="1200"/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5753282" y="1285009"/>
            <a:ext cx="66986" cy="66986"/>
          </a:xfrm>
          <a:prstGeom prst="ellipse">
            <a:avLst/>
          </a:prstGeom>
          <a:solidFill>
            <a:srgbClr val="B7DD2A"/>
          </a:solidFill>
          <a:ln w="12700">
            <a:miter lim="400000"/>
          </a:ln>
        </p:spPr>
        <p:txBody>
          <a:bodyPr lIns="45719" rIns="45719" anchor="ctr"/>
          <a:lstStyle/>
          <a:p>
            <a:pPr defTabSz="342900">
              <a:defRPr sz="1200"/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6490625" y="3870681"/>
            <a:ext cx="1496750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449580">
              <a:defRPr sz="9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Laura Gedatus</a:t>
            </a:r>
          </a:p>
          <a:p>
            <a:pPr algn="ctr" defTabSz="449580">
              <a:defRPr sz="900">
                <a:solidFill>
                  <a:srgbClr val="58585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Project Manager</a:t>
            </a:r>
          </a:p>
          <a:p>
            <a:pPr algn="ctr" defTabSz="449580">
              <a:defRPr sz="9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2861739" y="3878141"/>
            <a:ext cx="1642522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449580">
              <a:defRPr sz="9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Katja Trinkwalder</a:t>
            </a:r>
          </a:p>
          <a:p>
            <a:pPr algn="ctr" defTabSz="449580">
              <a:defRPr sz="900">
                <a:solidFill>
                  <a:srgbClr val="58585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Service Design Award Annual Publication Manager</a:t>
            </a:r>
          </a:p>
        </p:txBody>
      </p:sp>
      <p:sp>
        <p:nvSpPr>
          <p:cNvPr id="311" name="Shape 311"/>
          <p:cNvSpPr/>
          <p:nvPr/>
        </p:nvSpPr>
        <p:spPr>
          <a:xfrm>
            <a:off x="4712625" y="3928941"/>
            <a:ext cx="1496750" cy="78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449580">
              <a:defRPr sz="900" b="1">
                <a:solidFill>
                  <a:srgbClr val="585858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Marie Kopka</a:t>
            </a:r>
          </a:p>
          <a:p>
            <a:pPr algn="ctr" defTabSz="449580">
              <a:defRPr sz="900">
                <a:solidFill>
                  <a:srgbClr val="58585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Personal Assistant to </a:t>
            </a:r>
          </a:p>
          <a:p>
            <a:pPr algn="ctr" defTabSz="449580">
              <a:defRPr sz="900">
                <a:solidFill>
                  <a:srgbClr val="58585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SDN President</a:t>
            </a:r>
            <a:endParaRPr>
              <a:latin typeface="Whitney-Book"/>
              <a:ea typeface="Whitney-Book"/>
              <a:cs typeface="Whitney-Book"/>
              <a:sym typeface="Whitney-Book"/>
            </a:endParaRPr>
          </a:p>
          <a:p>
            <a:pPr algn="ctr" defTabSz="449580">
              <a:defRPr sz="900">
                <a:solidFill>
                  <a:srgbClr val="585858"/>
                </a:solidFill>
                <a:latin typeface="Whitney-Book"/>
                <a:ea typeface="Whitney-Book"/>
                <a:cs typeface="Whitney-Book"/>
                <a:sym typeface="Whitney-Book"/>
              </a:defRPr>
            </a:pPr>
            <a:endParaRPr>
              <a:latin typeface="Whitney-Book"/>
              <a:ea typeface="Whitney-Book"/>
              <a:cs typeface="Whitney-Book"/>
              <a:sym typeface="Whitney-Book"/>
            </a:endParaRPr>
          </a:p>
        </p:txBody>
      </p:sp>
      <p:pic>
        <p:nvPicPr>
          <p:cNvPr id="312" name="Laura.jpe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97526" y="2972734"/>
            <a:ext cx="882948" cy="88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13" name="Katja.jp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41476" y="2946264"/>
            <a:ext cx="883048" cy="883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5" y="0"/>
                </a:moveTo>
                <a:cubicBezTo>
                  <a:pt x="8041" y="0"/>
                  <a:pt x="5274" y="1056"/>
                  <a:pt x="3165" y="3165"/>
                </a:cubicBezTo>
                <a:cubicBezTo>
                  <a:pt x="1056" y="5274"/>
                  <a:pt x="0" y="8041"/>
                  <a:pt x="0" y="10805"/>
                </a:cubicBezTo>
                <a:cubicBezTo>
                  <a:pt x="0" y="13569"/>
                  <a:pt x="1056" y="16326"/>
                  <a:pt x="3165" y="18435"/>
                </a:cubicBezTo>
                <a:cubicBezTo>
                  <a:pt x="5274" y="20544"/>
                  <a:pt x="8041" y="21600"/>
                  <a:pt x="10805" y="21600"/>
                </a:cubicBezTo>
                <a:cubicBezTo>
                  <a:pt x="13569" y="21600"/>
                  <a:pt x="16326" y="20544"/>
                  <a:pt x="18435" y="18435"/>
                </a:cubicBezTo>
                <a:cubicBezTo>
                  <a:pt x="20544" y="16326"/>
                  <a:pt x="21600" y="13569"/>
                  <a:pt x="21600" y="10805"/>
                </a:cubicBezTo>
                <a:cubicBezTo>
                  <a:pt x="21600" y="8041"/>
                  <a:pt x="20544" y="5274"/>
                  <a:pt x="18435" y="3165"/>
                </a:cubicBezTo>
                <a:cubicBezTo>
                  <a:pt x="16326" y="1056"/>
                  <a:pt x="13569" y="0"/>
                  <a:pt x="10805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14" name="MArie.jp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19526" y="2946264"/>
            <a:ext cx="882948" cy="88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extrusionOk="0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Eric Roscam Amsterdam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484" y="-135467"/>
            <a:ext cx="9940905" cy="5594186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Shape 317"/>
          <p:cNvSpPr/>
          <p:nvPr/>
        </p:nvSpPr>
        <p:spPr>
          <a:xfrm>
            <a:off x="-102426" y="-236617"/>
            <a:ext cx="9280802" cy="4978801"/>
          </a:xfrm>
          <a:prstGeom prst="rect">
            <a:avLst/>
          </a:prstGeom>
          <a:solidFill>
            <a:srgbClr val="666666">
              <a:alpha val="5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-131075" y="4736674"/>
            <a:ext cx="9338100" cy="41190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2913950" y="839425"/>
            <a:ext cx="3370501" cy="3370501"/>
          </a:xfrm>
          <a:prstGeom prst="ellipse">
            <a:avLst/>
          </a:prstGeom>
          <a:ln>
            <a:solidFill>
              <a:srgbClr val="FFFFFF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5298425" y="960150"/>
            <a:ext cx="126901" cy="126901"/>
          </a:xfrm>
          <a:prstGeom prst="ellipse">
            <a:avLst/>
          </a:prstGeom>
          <a:solidFill>
            <a:srgbClr val="8B69A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323" name="Group 323"/>
          <p:cNvGrpSpPr/>
          <p:nvPr/>
        </p:nvGrpSpPr>
        <p:grpSpPr>
          <a:xfrm>
            <a:off x="3254149" y="1170200"/>
            <a:ext cx="2690101" cy="2690100"/>
            <a:chOff x="0" y="0"/>
            <a:chExt cx="2690099" cy="2690099"/>
          </a:xfrm>
        </p:grpSpPr>
        <p:sp>
          <p:nvSpPr>
            <p:cNvPr id="321" name="Shape 321"/>
            <p:cNvSpPr/>
            <p:nvPr/>
          </p:nvSpPr>
          <p:spPr>
            <a:xfrm>
              <a:off x="0" y="0"/>
              <a:ext cx="2690100" cy="2690100"/>
            </a:xfrm>
            <a:prstGeom prst="ellipse">
              <a:avLst/>
            </a:prstGeom>
            <a:solidFill>
              <a:srgbClr val="8B69A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338410" y="720224"/>
              <a:ext cx="2013280" cy="1249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35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1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r>
                <a:rPr sz="3500" b="1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rPr>
                <a:t>What do we do?</a:t>
              </a:r>
            </a:p>
          </p:txBody>
        </p:sp>
      </p:grpSp>
      <p:sp>
        <p:nvSpPr>
          <p:cNvPr id="324" name="Shape 324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9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latin typeface="Whitney-Semibold"/>
                <a:ea typeface="Whitney-Semibold"/>
                <a:cs typeface="Whitney-Semibold"/>
                <a:sym typeface="Whitney-Semibold"/>
              </a:rPr>
              <a:t> @SDNetwork</a:t>
            </a:r>
          </a:p>
        </p:txBody>
      </p:sp>
      <p:sp>
        <p:nvSpPr>
          <p:cNvPr id="325" name="Shape 325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900">
                <a:solidFill>
                  <a:srgbClr val="FFFFFF"/>
                </a:solidFill>
                <a:uFill>
                  <a:solidFill>
                    <a:srgbClr val="0097A7"/>
                  </a:solidFill>
                </a:uFill>
                <a:latin typeface="Whitney-Semibold"/>
                <a:ea typeface="Whitney-Semibold"/>
                <a:cs typeface="Whitney-Semibold"/>
                <a:sym typeface="Whitney-Semibold"/>
                <a:hlinkClick r:id="rId4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97A7"/>
                  </a:solidFill>
                </a:uFill>
                <a:hlinkClick r:id="rId4"/>
              </a:rPr>
              <a:t>www.service-design-network.org</a:t>
            </a:r>
          </a:p>
        </p:txBody>
      </p:sp>
      <p:pic>
        <p:nvPicPr>
          <p:cNvPr id="326" name="pasted-image.pdf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3729" y="4769029"/>
            <a:ext cx="856737" cy="347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30137651473_56bd0d66a2_k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88240" y="-8335"/>
            <a:ext cx="4303762" cy="4863803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Shape 331"/>
          <p:cNvSpPr/>
          <p:nvPr/>
        </p:nvSpPr>
        <p:spPr>
          <a:xfrm>
            <a:off x="4893812" y="-173337"/>
            <a:ext cx="4669758" cy="4914110"/>
          </a:xfrm>
          <a:prstGeom prst="rect">
            <a:avLst/>
          </a:prstGeom>
          <a:solidFill>
            <a:srgbClr val="666666">
              <a:alpha val="5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-131075" y="4740908"/>
            <a:ext cx="9338100" cy="41190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6269096" y="1732034"/>
            <a:ext cx="1542001" cy="1542001"/>
          </a:xfrm>
          <a:prstGeom prst="ellipse">
            <a:avLst/>
          </a:prstGeom>
          <a:solidFill>
            <a:srgbClr val="BBDC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51058" y="4785583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9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latin typeface="Whitney-Semibold"/>
                <a:ea typeface="Whitney-Semibold"/>
                <a:cs typeface="Whitney-Semibold"/>
                <a:sym typeface="Whitney-Semibold"/>
              </a:rPr>
              <a:t> @SDNetwork</a:t>
            </a:r>
          </a:p>
        </p:txBody>
      </p:sp>
      <p:sp>
        <p:nvSpPr>
          <p:cNvPr id="335" name="Shape 335"/>
          <p:cNvSpPr/>
          <p:nvPr/>
        </p:nvSpPr>
        <p:spPr>
          <a:xfrm>
            <a:off x="6997958" y="4785583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900">
                <a:solidFill>
                  <a:srgbClr val="FFFFFF"/>
                </a:solidFill>
                <a:uFill>
                  <a:solidFill>
                    <a:srgbClr val="0097A7"/>
                  </a:solidFill>
                </a:uFill>
                <a:latin typeface="Whitney-Semibold"/>
                <a:ea typeface="Whitney-Semibold"/>
                <a:cs typeface="Whitney-Semibold"/>
                <a:sym typeface="Whitney-Semibold"/>
                <a:hlinkClick r:id="rId3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97A7"/>
                  </a:solidFill>
                </a:uFill>
                <a:hlinkClick r:id="rId3"/>
              </a:rPr>
              <a:t>www.service-design-network.org</a:t>
            </a:r>
          </a:p>
        </p:txBody>
      </p:sp>
      <p:pic>
        <p:nvPicPr>
          <p:cNvPr id="33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14845" y="2154426"/>
            <a:ext cx="850504" cy="697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pasted-image.pdf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3729" y="4773262"/>
            <a:ext cx="856737" cy="347326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hape 338"/>
          <p:cNvSpPr/>
          <p:nvPr/>
        </p:nvSpPr>
        <p:spPr>
          <a:xfrm>
            <a:off x="2335" y="614560"/>
            <a:ext cx="4231276" cy="354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2300">
                <a:latin typeface="Whitney-Medium"/>
                <a:ea typeface="Whitney-Medium"/>
                <a:cs typeface="Whitney-Medium"/>
                <a:sym typeface="Whitney-Medium"/>
              </a:defRPr>
            </a:pPr>
            <a:r>
              <a:rPr>
                <a:solidFill>
                  <a:srgbClr val="53585F"/>
                </a:solidFill>
              </a:rPr>
              <a:t>We</a:t>
            </a:r>
            <a:r>
              <a:t> </a:t>
            </a:r>
            <a:r>
              <a:rPr>
                <a:solidFill>
                  <a:srgbClr val="53585F"/>
                </a:solidFill>
              </a:rPr>
              <a:t>connect you with </a:t>
            </a:r>
          </a:p>
          <a:p>
            <a:pPr algn="r">
              <a:defRPr sz="2300">
                <a:latin typeface="Whitney-Medium"/>
                <a:ea typeface="Whitney-Medium"/>
                <a:cs typeface="Whitney-Medium"/>
                <a:sym typeface="Whitney-Medium"/>
              </a:defRPr>
            </a:pPr>
            <a:r>
              <a:rPr>
                <a:solidFill>
                  <a:srgbClr val="53585F"/>
                </a:solidFill>
                <a:latin typeface="Whitney-Bold"/>
                <a:ea typeface="Whitney-Bold"/>
                <a:cs typeface="Whitney-Bold"/>
                <a:sym typeface="Whitney-Bold"/>
              </a:rPr>
              <a:t>like-minded, passionate </a:t>
            </a:r>
            <a:r>
              <a:rPr>
                <a:solidFill>
                  <a:srgbClr val="53585F"/>
                </a:solidFill>
              </a:rPr>
              <a:t>professionals and service designers from companies, agencies and academia. </a:t>
            </a:r>
          </a:p>
          <a:p>
            <a:pPr algn="r">
              <a:defRPr sz="2300">
                <a:latin typeface="Whitney-Medium"/>
                <a:ea typeface="Whitney-Medium"/>
                <a:cs typeface="Whitney-Medium"/>
                <a:sym typeface="Whitney-Medium"/>
              </a:defRPr>
            </a:pPr>
            <a:endParaRPr>
              <a:solidFill>
                <a:srgbClr val="53585F"/>
              </a:solidFill>
            </a:endParaRPr>
          </a:p>
          <a:p>
            <a:pPr algn="r">
              <a:defRPr sz="2300">
                <a:latin typeface="Whitney-Medium"/>
                <a:ea typeface="Whitney-Medium"/>
                <a:cs typeface="Whitney-Medium"/>
                <a:sym typeface="Whitney-Medium"/>
              </a:defRPr>
            </a:pPr>
            <a:r>
              <a:rPr>
                <a:solidFill>
                  <a:srgbClr val="53585F"/>
                </a:solidFill>
              </a:rPr>
              <a:t>We equip you to </a:t>
            </a:r>
            <a:r>
              <a:rPr>
                <a:solidFill>
                  <a:srgbClr val="53585F"/>
                </a:solidFill>
                <a:latin typeface="Whitney-Bold"/>
                <a:ea typeface="Whitney-Bold"/>
                <a:cs typeface="Whitney-Bold"/>
                <a:sym typeface="Whitney-Bold"/>
              </a:rPr>
              <a:t>create better services</a:t>
            </a:r>
            <a:r>
              <a:rPr>
                <a:solidFill>
                  <a:srgbClr val="53585F"/>
                </a:solidFill>
              </a:rPr>
              <a:t> and </a:t>
            </a:r>
            <a:r>
              <a:rPr>
                <a:solidFill>
                  <a:srgbClr val="53585F"/>
                </a:solidFill>
                <a:latin typeface="Whitney-Bold"/>
                <a:ea typeface="Whitney-Bold"/>
                <a:cs typeface="Whitney-Bold"/>
                <a:sym typeface="Whitney-Bold"/>
              </a:rPr>
              <a:t>raise awareness</a:t>
            </a:r>
            <a:r>
              <a:rPr>
                <a:solidFill>
                  <a:srgbClr val="53585F"/>
                </a:solidFill>
              </a:rPr>
              <a:t> about </a:t>
            </a:r>
            <a:r>
              <a:rPr>
                <a:solidFill>
                  <a:srgbClr val="53585F"/>
                </a:solidFill>
                <a:latin typeface="Whitney-Bold"/>
                <a:ea typeface="Whitney-Bold"/>
                <a:cs typeface="Whitney-Bold"/>
                <a:sym typeface="Whitney-Bold"/>
              </a:rPr>
              <a:t>service design.</a:t>
            </a:r>
            <a:endParaRPr sz="1600">
              <a:solidFill>
                <a:srgbClr val="53585F"/>
              </a:solidFill>
            </a:endParaRPr>
          </a:p>
        </p:txBody>
      </p:sp>
      <p:sp>
        <p:nvSpPr>
          <p:cNvPr id="339" name="Shape 339"/>
          <p:cNvSpPr>
            <a:spLocks noGrp="1"/>
          </p:cNvSpPr>
          <p:nvPr>
            <p:ph type="sldNum" sz="quarter" idx="2"/>
          </p:nvPr>
        </p:nvSpPr>
        <p:spPr>
          <a:xfrm>
            <a:off x="8472457" y="4541620"/>
            <a:ext cx="548701" cy="3183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367563" y="3570838"/>
            <a:ext cx="2603402" cy="54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/>
          <a:p>
            <a:pPr algn="ctr">
              <a:defRPr sz="1500">
                <a:solidFill>
                  <a:srgbClr val="53585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t>Raise awareness </a:t>
            </a:r>
          </a:p>
          <a:p>
            <a:pPr algn="ctr">
              <a:defRPr sz="1500">
                <a:solidFill>
                  <a:srgbClr val="53585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t>&amp; grow service design</a:t>
            </a:r>
          </a:p>
        </p:txBody>
      </p:sp>
      <p:sp>
        <p:nvSpPr>
          <p:cNvPr id="342" name="Shape 342"/>
          <p:cNvSpPr/>
          <p:nvPr/>
        </p:nvSpPr>
        <p:spPr>
          <a:xfrm>
            <a:off x="3705087" y="1606084"/>
            <a:ext cx="1992300" cy="54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>
            <a:lvl1pPr algn="ctr">
              <a:defRPr sz="1500">
                <a:solidFill>
                  <a:srgbClr val="53585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r>
              <a:t>Create relevant content</a:t>
            </a:r>
          </a:p>
        </p:txBody>
      </p:sp>
      <p:sp>
        <p:nvSpPr>
          <p:cNvPr id="343" name="Shape 343"/>
          <p:cNvSpPr/>
          <p:nvPr/>
        </p:nvSpPr>
        <p:spPr>
          <a:xfrm>
            <a:off x="6137476" y="1752415"/>
            <a:ext cx="2694302" cy="54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/>
          <a:p>
            <a:pPr algn="ctr">
              <a:defRPr sz="1500">
                <a:solidFill>
                  <a:srgbClr val="53585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t>Recognise &amp; celebrate </a:t>
            </a:r>
          </a:p>
          <a:p>
            <a:pPr algn="ctr">
              <a:defRPr sz="1500">
                <a:solidFill>
                  <a:srgbClr val="53585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t>best practice</a:t>
            </a:r>
          </a:p>
        </p:txBody>
      </p:sp>
      <p:sp>
        <p:nvSpPr>
          <p:cNvPr id="344" name="Shape 344"/>
          <p:cNvSpPr/>
          <p:nvPr/>
        </p:nvSpPr>
        <p:spPr>
          <a:xfrm>
            <a:off x="5964227" y="3570838"/>
            <a:ext cx="3040801" cy="54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/>
          <a:p>
            <a:pPr algn="ctr">
              <a:defRPr sz="1500">
                <a:solidFill>
                  <a:srgbClr val="53585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t>Enrich the local </a:t>
            </a:r>
          </a:p>
          <a:p>
            <a:pPr algn="ctr">
              <a:defRPr sz="1500">
                <a:solidFill>
                  <a:srgbClr val="53585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t>SD community</a:t>
            </a:r>
          </a:p>
        </p:txBody>
      </p:sp>
      <p:sp>
        <p:nvSpPr>
          <p:cNvPr id="345" name="Shape 345"/>
          <p:cNvSpPr/>
          <p:nvPr/>
        </p:nvSpPr>
        <p:spPr>
          <a:xfrm>
            <a:off x="3318659" y="3570813"/>
            <a:ext cx="2694301" cy="548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/>
          <a:p>
            <a:pPr algn="ctr">
              <a:defRPr sz="1500">
                <a:solidFill>
                  <a:srgbClr val="53585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t>Connect the </a:t>
            </a:r>
          </a:p>
          <a:p>
            <a:pPr algn="ctr">
              <a:defRPr sz="1500">
                <a:solidFill>
                  <a:srgbClr val="53585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pPr>
            <a:r>
              <a:t>international community</a:t>
            </a:r>
          </a:p>
        </p:txBody>
      </p:sp>
      <p:sp>
        <p:nvSpPr>
          <p:cNvPr id="346" name="Shape 346"/>
          <p:cNvSpPr/>
          <p:nvPr/>
        </p:nvSpPr>
        <p:spPr>
          <a:xfrm>
            <a:off x="402992" y="1606084"/>
            <a:ext cx="2603401" cy="54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749" tIns="32749" rIns="32749" bIns="32749" anchor="ctr">
            <a:spAutoFit/>
          </a:bodyPr>
          <a:lstStyle>
            <a:lvl1pPr algn="ctr">
              <a:defRPr sz="1500">
                <a:solidFill>
                  <a:srgbClr val="53585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r>
              <a:t>Facilitate knowledge exchange</a:t>
            </a:r>
          </a:p>
        </p:txBody>
      </p:sp>
      <p:sp>
        <p:nvSpPr>
          <p:cNvPr id="347" name="Shape 347"/>
          <p:cNvSpPr/>
          <p:nvPr/>
        </p:nvSpPr>
        <p:spPr>
          <a:xfrm>
            <a:off x="-117542" y="4738034"/>
            <a:ext cx="9338101" cy="411901"/>
          </a:xfrm>
          <a:prstGeom prst="rect">
            <a:avLst/>
          </a:prstGeom>
          <a:solidFill>
            <a:srgbClr val="464646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900">
                <a:solidFill>
                  <a:srgbClr val="FFFFFF"/>
                </a:solidFill>
                <a:latin typeface="Whitney-Semibold"/>
                <a:ea typeface="Whitney-Semibold"/>
                <a:cs typeface="Whitney-Semibold"/>
                <a:sym typeface="Whitney-Semibold"/>
              </a:defRPr>
            </a:lvl1pPr>
          </a:lstStyle>
          <a:p>
            <a:pPr>
              <a:defRPr>
                <a:latin typeface="Whitney-Book"/>
                <a:ea typeface="Whitney-Book"/>
                <a:cs typeface="Whitney-Book"/>
                <a:sym typeface="Whitney-Book"/>
              </a:defRPr>
            </a:pPr>
            <a:r>
              <a:rPr>
                <a:latin typeface="Whitney-Semibold"/>
                <a:ea typeface="Whitney-Semibold"/>
                <a:cs typeface="Whitney-Semibold"/>
                <a:sym typeface="Whitney-Semibold"/>
              </a:rPr>
              <a:t> @SDNetwork</a:t>
            </a:r>
          </a:p>
        </p:txBody>
      </p:sp>
      <p:sp>
        <p:nvSpPr>
          <p:cNvPr id="349" name="Shape 349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900">
                <a:solidFill>
                  <a:srgbClr val="FFFFFF"/>
                </a:solidFill>
                <a:uFill>
                  <a:solidFill>
                    <a:srgbClr val="0097A7"/>
                  </a:solidFill>
                </a:uFill>
                <a:latin typeface="Whitney-Semibold"/>
                <a:ea typeface="Whitney-Semibold"/>
                <a:cs typeface="Whitney-Semibold"/>
                <a:sym typeface="Whitney-Semibold"/>
                <a:hlinkClick r:id="rId2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97A7"/>
                  </a:solidFill>
                </a:uFill>
                <a:hlinkClick r:id="rId2"/>
              </a:rPr>
              <a:t>www.service-design-network.org</a:t>
            </a:r>
          </a:p>
        </p:txBody>
      </p:sp>
      <p:pic>
        <p:nvPicPr>
          <p:cNvPr id="35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9022" y="826215"/>
            <a:ext cx="671211" cy="641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36647" y="826215"/>
            <a:ext cx="796904" cy="641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93861" y="786201"/>
            <a:ext cx="690609" cy="7217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28466" y="2773280"/>
            <a:ext cx="681596" cy="734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65438" y="2804920"/>
            <a:ext cx="641724" cy="641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086175" y="2813769"/>
            <a:ext cx="796903" cy="6532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pasted-image.pdf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3729" y="4769029"/>
            <a:ext cx="856737" cy="347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FFAB40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AB40"/>
          </a:solidFill>
          <a:prstDash val="solid"/>
          <a:bevel/>
        </a:ln>
        <a:effectLst>
          <a:outerShdw blurRad="38100" dist="19999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FFAB40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AB40"/>
          </a:solidFill>
          <a:prstDash val="solid"/>
          <a:bevel/>
        </a:ln>
        <a:effectLst>
          <a:outerShdw blurRad="38100" dist="19999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671</Words>
  <Application>Microsoft Macintosh PowerPoint</Application>
  <PresentationFormat>On-screen Show (16:9)</PresentationFormat>
  <Paragraphs>176</Paragraphs>
  <Slides>25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Service Design Network gGmbH</cp:lastModifiedBy>
  <cp:revision>1</cp:revision>
  <dcterms:modified xsi:type="dcterms:W3CDTF">2018-03-06T14:36:49Z</dcterms:modified>
</cp:coreProperties>
</file>